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61" r:id="rId6"/>
    <p:sldId id="265" r:id="rId7"/>
    <p:sldId id="267" r:id="rId8"/>
    <p:sldId id="260" r:id="rId9"/>
    <p:sldId id="262" r:id="rId10"/>
    <p:sldId id="263" r:id="rId11"/>
    <p:sldId id="269" r:id="rId12"/>
    <p:sldId id="268" r:id="rId13"/>
    <p:sldId id="277" r:id="rId14"/>
    <p:sldId id="264" r:id="rId15"/>
    <p:sldId id="271" r:id="rId16"/>
    <p:sldId id="275" r:id="rId17"/>
    <p:sldId id="270" r:id="rId18"/>
    <p:sldId id="272" r:id="rId19"/>
    <p:sldId id="279" r:id="rId20"/>
    <p:sldId id="273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66066BB-1473-43D1-8581-8C37BDFD55CD}">
          <p14:sldIdLst>
            <p14:sldId id="256"/>
            <p14:sldId id="257"/>
            <p14:sldId id="266"/>
            <p14:sldId id="258"/>
            <p14:sldId id="261"/>
            <p14:sldId id="265"/>
            <p14:sldId id="267"/>
            <p14:sldId id="260"/>
            <p14:sldId id="262"/>
            <p14:sldId id="263"/>
            <p14:sldId id="269"/>
            <p14:sldId id="268"/>
            <p14:sldId id="277"/>
            <p14:sldId id="264"/>
            <p14:sldId id="271"/>
            <p14:sldId id="275"/>
            <p14:sldId id="270"/>
            <p14:sldId id="272"/>
            <p14:sldId id="279"/>
            <p14:sldId id="273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-yulia@mail.ru" initials="o" lastIdx="4" clrIdx="0">
    <p:extLst>
      <p:ext uri="{19B8F6BF-5375-455C-9EA6-DF929625EA0E}">
        <p15:presenceInfo xmlns:p15="http://schemas.microsoft.com/office/powerpoint/2012/main" userId="2e8d3309524981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00297A"/>
    <a:srgbClr val="766F54"/>
    <a:srgbClr val="C42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25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7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ython\Project\Project_Plan_Template_with_Gantt_Excel_2007-2013-R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7037081083500373"/>
          <c:y val="0.14586108913060819"/>
          <c:w val="0.58197998088241409"/>
          <c:h val="0.7900923609016213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'План проекта и диаграмма Ганта'!$B$8</c:f>
              <c:strCache>
                <c:ptCount val="1"/>
                <c:pt idx="0">
                  <c:v>Дата начала</c:v>
                </c:pt>
              </c:strCache>
            </c:strRef>
          </c:tx>
          <c:spPr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Ганта'!$B$9:$B$18</c:f>
              <c:numCache>
                <c:formatCode>yyyy\-mm\-dd;@</c:formatCode>
                <c:ptCount val="10"/>
                <c:pt idx="0">
                  <c:v>45180</c:v>
                </c:pt>
                <c:pt idx="1">
                  <c:v>45183</c:v>
                </c:pt>
                <c:pt idx="2">
                  <c:v>45187</c:v>
                </c:pt>
                <c:pt idx="3">
                  <c:v>45190</c:v>
                </c:pt>
                <c:pt idx="4">
                  <c:v>45191</c:v>
                </c:pt>
                <c:pt idx="5">
                  <c:v>45199</c:v>
                </c:pt>
                <c:pt idx="6">
                  <c:v>45207</c:v>
                </c:pt>
                <c:pt idx="7">
                  <c:v>45220</c:v>
                </c:pt>
                <c:pt idx="8">
                  <c:v>45230</c:v>
                </c:pt>
                <c:pt idx="9">
                  <c:v>45244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3F9-A131-9457B3E0184D}"/>
            </c:ext>
          </c:extLst>
        </c:ser>
        <c:ser>
          <c:idx val="1"/>
          <c:order val="1"/>
          <c:tx>
            <c:strRef>
              <c:f>'План проекта и диаграмма Ганта'!$D$8</c:f>
              <c:strCache>
                <c:ptCount val="1"/>
                <c:pt idx="0">
                  <c:v>Дни</c:v>
                </c:pt>
              </c:strCache>
            </c:strRef>
          </c:tx>
          <c:spPr>
            <a:solidFill>
              <a:srgbClr val="A5301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769-43F9-A131-9457B3E0184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769-43F9-A131-9457B3E0184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769-43F9-A131-9457B3E0184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769-43F9-A131-9457B3E0184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5769-43F9-A131-9457B3E0184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769-43F9-A131-9457B3E0184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5769-43F9-A131-9457B3E0184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5769-43F9-A131-9457B3E0184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5769-43F9-A131-9457B3E0184D}"/>
              </c:ext>
            </c:extLst>
          </c:dPt>
          <c:dPt>
            <c:idx val="9"/>
            <c:invertIfNegative val="0"/>
            <c:bubble3D val="0"/>
            <c:spPr>
              <a:solidFill>
                <a:srgbClr val="00297A"/>
              </a:solidFill>
              <a:ln>
                <a:solidFill>
                  <a:srgbClr val="00297A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5769-43F9-A131-9457B3E0184D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5769-43F9-A131-9457B3E0184D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5769-43F9-A131-9457B3E0184D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5769-43F9-A131-9457B3E0184D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5769-43F9-A131-9457B3E0184D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5769-43F9-A131-9457B3E0184D}"/>
              </c:ext>
            </c:extLst>
          </c:dPt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Ганта'!$D$9:$D$18</c:f>
              <c:numCache>
                <c:formatCode>General</c:formatCode>
                <c:ptCount val="10"/>
                <c:pt idx="0">
                  <c:v>4</c:v>
                </c:pt>
                <c:pt idx="1">
                  <c:v>15</c:v>
                </c:pt>
                <c:pt idx="2">
                  <c:v>32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12</c:v>
                </c:pt>
                <c:pt idx="7">
                  <c:v>9</c:v>
                </c:pt>
                <c:pt idx="8">
                  <c:v>9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769-43F9-A131-9457B3E01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65901936"/>
        <c:axId val="65902496"/>
      </c:barChart>
      <c:catAx>
        <c:axId val="65901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65902496"/>
        <c:crosses val="autoZero"/>
        <c:auto val="1"/>
        <c:lblAlgn val="ctr"/>
        <c:lblOffset val="100"/>
        <c:noMultiLvlLbl val="0"/>
      </c:catAx>
      <c:valAx>
        <c:axId val="65902496"/>
        <c:scaling>
          <c:orientation val="minMax"/>
          <c:max val="45244"/>
          <c:min val="45179"/>
        </c:scaling>
        <c:delete val="0"/>
        <c:axPos val="t"/>
        <c:majorGridlines>
          <c:spPr>
            <a:ln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</c:majorGridlines>
        <c:numFmt formatCode="[$-419]d\ mmm;@" sourceLinked="0"/>
        <c:majorTickMark val="out"/>
        <c:minorTickMark val="cross"/>
        <c:tickLblPos val="nextTo"/>
        <c:spPr>
          <a:noFill/>
          <a:ln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/>
          <a:lstStyle/>
          <a:p>
            <a:pPr>
              <a:defRPr>
                <a:ln>
                  <a:noFill/>
                </a:ln>
              </a:defRPr>
            </a:pPr>
            <a:endParaRPr lang="ru-BY"/>
          </a:p>
        </c:txPr>
        <c:crossAx val="65901936"/>
        <c:crosses val="autoZero"/>
        <c:crossBetween val="between"/>
        <c:majorUnit val="7"/>
        <c:minorUnit val="1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66CA8-1B10-41AA-9B19-17DB5F5EECE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BY"/>
        </a:p>
      </dgm:t>
    </dgm:pt>
    <dgm:pt modelId="{F4A09A12-B75F-40F7-8A2F-2745F73B58D9}">
      <dgm:prSet phldrT="[Текст]"/>
      <dgm:spPr/>
      <dgm:t>
        <a:bodyPr/>
        <a:lstStyle/>
        <a:p>
          <a:r>
            <a:rPr lang="ru-RU" b="1" i="1" dirty="0"/>
            <a:t>Определение задачи</a:t>
          </a:r>
          <a:endParaRPr lang="ru-BY" dirty="0"/>
        </a:p>
      </dgm:t>
    </dgm:pt>
    <dgm:pt modelId="{F0C51F54-8C39-4435-840E-F9C39E54E951}" type="parTrans" cxnId="{A4934A3E-0841-4A0E-917A-B500ABF33830}">
      <dgm:prSet/>
      <dgm:spPr/>
      <dgm:t>
        <a:bodyPr/>
        <a:lstStyle/>
        <a:p>
          <a:endParaRPr lang="ru-BY"/>
        </a:p>
      </dgm:t>
    </dgm:pt>
    <dgm:pt modelId="{37964D4E-C39C-445E-81FA-07293657BE1A}" type="sibTrans" cxnId="{A4934A3E-0841-4A0E-917A-B500ABF33830}">
      <dgm:prSet/>
      <dgm:spPr/>
      <dgm:t>
        <a:bodyPr/>
        <a:lstStyle/>
        <a:p>
          <a:endParaRPr lang="ru-BY"/>
        </a:p>
      </dgm:t>
    </dgm:pt>
    <dgm:pt modelId="{FEC9B1B3-B6E1-4EA8-A393-8BB24B5277E9}">
      <dgm:prSet phldrT="[Текст]"/>
      <dgm:spPr/>
      <dgm:t>
        <a:bodyPr/>
        <a:lstStyle/>
        <a:p>
          <a:r>
            <a:rPr lang="ru-RU" dirty="0"/>
            <a:t>Провести статистический анализ данных</a:t>
          </a:r>
          <a:endParaRPr lang="ru-BY" dirty="0"/>
        </a:p>
      </dgm:t>
    </dgm:pt>
    <dgm:pt modelId="{E9EF0735-E7EB-458E-B946-15650D89024D}" type="parTrans" cxnId="{8B0F8E15-1D37-41AB-A2AD-BD8DC8E778E1}">
      <dgm:prSet/>
      <dgm:spPr/>
      <dgm:t>
        <a:bodyPr/>
        <a:lstStyle/>
        <a:p>
          <a:endParaRPr lang="ru-BY"/>
        </a:p>
      </dgm:t>
    </dgm:pt>
    <dgm:pt modelId="{A9FD4344-FC5E-448A-A5F9-F8C42D1A8D58}" type="sibTrans" cxnId="{8B0F8E15-1D37-41AB-A2AD-BD8DC8E778E1}">
      <dgm:prSet/>
      <dgm:spPr/>
      <dgm:t>
        <a:bodyPr/>
        <a:lstStyle/>
        <a:p>
          <a:endParaRPr lang="ru-BY"/>
        </a:p>
      </dgm:t>
    </dgm:pt>
    <dgm:pt modelId="{7BE1BE5F-3BA8-4E34-A490-4A7262D42900}">
      <dgm:prSet phldrT="[Текст]"/>
      <dgm:spPr/>
      <dgm:t>
        <a:bodyPr/>
        <a:lstStyle/>
        <a:p>
          <a:r>
            <a:rPr lang="ru-RU" b="1" i="1" dirty="0"/>
            <a:t>Результат исследования </a:t>
          </a:r>
          <a:endParaRPr lang="ru-BY" dirty="0"/>
        </a:p>
      </dgm:t>
    </dgm:pt>
    <dgm:pt modelId="{6CE8A255-9250-41CE-A5CB-2395E5631F61}" type="parTrans" cxnId="{BAECA309-FA2F-44F6-8DBF-94DF00C28B37}">
      <dgm:prSet/>
      <dgm:spPr/>
      <dgm:t>
        <a:bodyPr/>
        <a:lstStyle/>
        <a:p>
          <a:endParaRPr lang="ru-BY"/>
        </a:p>
      </dgm:t>
    </dgm:pt>
    <dgm:pt modelId="{E546917D-5C4A-41BC-B123-EEE8F2D274D4}" type="sibTrans" cxnId="{BAECA309-FA2F-44F6-8DBF-94DF00C28B37}">
      <dgm:prSet/>
      <dgm:spPr/>
      <dgm:t>
        <a:bodyPr/>
        <a:lstStyle/>
        <a:p>
          <a:endParaRPr lang="ru-BY"/>
        </a:p>
      </dgm:t>
    </dgm:pt>
    <dgm:pt modelId="{2C299D4E-B3C2-40D2-A49E-BC2ABB8674F5}">
      <dgm:prSet phldrT="[Текст]"/>
      <dgm:spPr/>
      <dgm:t>
        <a:bodyPr/>
        <a:lstStyle/>
        <a:p>
          <a:r>
            <a:rPr lang="ru-RU" dirty="0"/>
            <a:t>Выводы</a:t>
          </a:r>
          <a:endParaRPr lang="ru-BY" dirty="0"/>
        </a:p>
      </dgm:t>
    </dgm:pt>
    <dgm:pt modelId="{09073BDE-8FBF-4EB6-B989-0B0767D84489}" type="parTrans" cxnId="{97AD6F4E-257F-4B21-81A0-4D5A095B042B}">
      <dgm:prSet/>
      <dgm:spPr/>
      <dgm:t>
        <a:bodyPr/>
        <a:lstStyle/>
        <a:p>
          <a:endParaRPr lang="ru-BY"/>
        </a:p>
      </dgm:t>
    </dgm:pt>
    <dgm:pt modelId="{B5A9F3DB-FDB0-4872-A5D4-4535334BB920}" type="sibTrans" cxnId="{97AD6F4E-257F-4B21-81A0-4D5A095B042B}">
      <dgm:prSet/>
      <dgm:spPr/>
      <dgm:t>
        <a:bodyPr/>
        <a:lstStyle/>
        <a:p>
          <a:endParaRPr lang="ru-BY"/>
        </a:p>
      </dgm:t>
    </dgm:pt>
    <dgm:pt modelId="{F7AA0289-5D78-421C-8807-54062A00F012}">
      <dgm:prSet phldrT="[Текст]"/>
      <dgm:spPr/>
      <dgm:t>
        <a:bodyPr/>
        <a:lstStyle/>
        <a:p>
          <a:r>
            <a:rPr lang="ru-RU" dirty="0"/>
            <a:t>Инструмент - </a:t>
          </a:r>
          <a:r>
            <a:rPr lang="en-US" dirty="0"/>
            <a:t>Python</a:t>
          </a:r>
          <a:endParaRPr lang="ru-BY" dirty="0"/>
        </a:p>
      </dgm:t>
    </dgm:pt>
    <dgm:pt modelId="{EEF84C97-52FC-4438-8808-8F563AAE8B6E}" type="parTrans" cxnId="{482CC160-AFA0-4233-A572-6A290F7A6893}">
      <dgm:prSet/>
      <dgm:spPr/>
      <dgm:t>
        <a:bodyPr/>
        <a:lstStyle/>
        <a:p>
          <a:endParaRPr lang="ru-BY"/>
        </a:p>
      </dgm:t>
    </dgm:pt>
    <dgm:pt modelId="{50077C46-3B30-414D-9B26-901FD2DC5C18}" type="sibTrans" cxnId="{482CC160-AFA0-4233-A572-6A290F7A6893}">
      <dgm:prSet/>
      <dgm:spPr/>
      <dgm:t>
        <a:bodyPr/>
        <a:lstStyle/>
        <a:p>
          <a:endParaRPr lang="ru-BY"/>
        </a:p>
      </dgm:t>
    </dgm:pt>
    <dgm:pt modelId="{2C89E826-62A0-42A7-98FB-45606615A08F}">
      <dgm:prSet phldrT="[Текст]"/>
      <dgm:spPr/>
      <dgm:t>
        <a:bodyPr/>
        <a:lstStyle/>
        <a:p>
          <a:r>
            <a:rPr lang="ru-RU" b="1" i="1" dirty="0"/>
            <a:t>Отчет + </a:t>
          </a:r>
          <a:r>
            <a:rPr lang="en-US" b="1" i="1" dirty="0"/>
            <a:t>Dashboard</a:t>
          </a:r>
          <a:endParaRPr lang="ru-BY" dirty="0"/>
        </a:p>
      </dgm:t>
    </dgm:pt>
    <dgm:pt modelId="{163A4AE0-6A45-4EEF-8FFF-048FAA3872E1}" type="parTrans" cxnId="{86DD1EC5-E2DA-4C6E-B8DE-FCD7CA600D86}">
      <dgm:prSet/>
      <dgm:spPr/>
      <dgm:t>
        <a:bodyPr/>
        <a:lstStyle/>
        <a:p>
          <a:endParaRPr lang="ru-BY"/>
        </a:p>
      </dgm:t>
    </dgm:pt>
    <dgm:pt modelId="{B568D7D1-F5E9-4FB8-BB0B-5026FE322661}" type="sibTrans" cxnId="{86DD1EC5-E2DA-4C6E-B8DE-FCD7CA600D86}">
      <dgm:prSet/>
      <dgm:spPr/>
      <dgm:t>
        <a:bodyPr/>
        <a:lstStyle/>
        <a:p>
          <a:endParaRPr lang="ru-BY"/>
        </a:p>
      </dgm:t>
    </dgm:pt>
    <dgm:pt modelId="{F0170EB7-C42E-4C24-98BB-70AB91B6D9BE}">
      <dgm:prSet phldrT="[Текст]"/>
      <dgm:spPr/>
      <dgm:t>
        <a:bodyPr/>
        <a:lstStyle/>
        <a:p>
          <a:r>
            <a:rPr lang="ru-RU" dirty="0"/>
            <a:t>Создание </a:t>
          </a:r>
          <a:r>
            <a:rPr lang="en-US" dirty="0"/>
            <a:t>Dashboard</a:t>
          </a:r>
          <a:endParaRPr lang="ru-BY" dirty="0"/>
        </a:p>
      </dgm:t>
    </dgm:pt>
    <dgm:pt modelId="{BB2AF354-27C4-4181-A1F8-601745B22511}" type="parTrans" cxnId="{F6E6EEB1-1B55-4E01-B322-C36AD0CA3A12}">
      <dgm:prSet/>
      <dgm:spPr/>
      <dgm:t>
        <a:bodyPr/>
        <a:lstStyle/>
        <a:p>
          <a:endParaRPr lang="ru-BY"/>
        </a:p>
      </dgm:t>
    </dgm:pt>
    <dgm:pt modelId="{6053099E-FF50-4767-976F-22B444E5428A}" type="sibTrans" cxnId="{F6E6EEB1-1B55-4E01-B322-C36AD0CA3A12}">
      <dgm:prSet/>
      <dgm:spPr/>
      <dgm:t>
        <a:bodyPr/>
        <a:lstStyle/>
        <a:p>
          <a:endParaRPr lang="ru-BY"/>
        </a:p>
      </dgm:t>
    </dgm:pt>
    <dgm:pt modelId="{32F8BA24-5939-480A-8BF0-4570D1E1F57F}">
      <dgm:prSet phldrT="[Текст]"/>
      <dgm:spPr/>
      <dgm:t>
        <a:bodyPr/>
        <a:lstStyle/>
        <a:p>
          <a:r>
            <a:rPr lang="ru-RU" dirty="0"/>
            <a:t>Подготовка презентации</a:t>
          </a:r>
          <a:endParaRPr lang="ru-BY" dirty="0"/>
        </a:p>
      </dgm:t>
    </dgm:pt>
    <dgm:pt modelId="{963BA742-96B7-431B-8C52-B7EC2B50D1E1}" type="parTrans" cxnId="{5EC152ED-ADB3-4884-A4FB-F20C8E8B3950}">
      <dgm:prSet/>
      <dgm:spPr/>
      <dgm:t>
        <a:bodyPr/>
        <a:lstStyle/>
        <a:p>
          <a:endParaRPr lang="ru-BY"/>
        </a:p>
      </dgm:t>
    </dgm:pt>
    <dgm:pt modelId="{BAB5A98C-0867-4CBF-8659-5CF4ACA8A2C4}" type="sibTrans" cxnId="{5EC152ED-ADB3-4884-A4FB-F20C8E8B3950}">
      <dgm:prSet/>
      <dgm:spPr/>
      <dgm:t>
        <a:bodyPr/>
        <a:lstStyle/>
        <a:p>
          <a:endParaRPr lang="ru-BY"/>
        </a:p>
      </dgm:t>
    </dgm:pt>
    <dgm:pt modelId="{7FB37C0F-60CB-4CD6-8896-9A663254400A}">
      <dgm:prSet phldrT="[Текст]" custT="1"/>
      <dgm:spPr/>
      <dgm:t>
        <a:bodyPr/>
        <a:lstStyle/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FDBAE84-6DE6-41D3-AF29-F1C84DAD1D40}" type="parTrans" cxnId="{54CC1184-D780-4893-BDB8-69584DFCA306}">
      <dgm:prSet/>
      <dgm:spPr/>
      <dgm:t>
        <a:bodyPr/>
        <a:lstStyle/>
        <a:p>
          <a:endParaRPr lang="ru-BY"/>
        </a:p>
      </dgm:t>
    </dgm:pt>
    <dgm:pt modelId="{779871DA-7BAF-4A65-9EF5-84DAFFE6D5F4}" type="sibTrans" cxnId="{54CC1184-D780-4893-BDB8-69584DFCA306}">
      <dgm:prSet/>
      <dgm:spPr/>
      <dgm:t>
        <a:bodyPr/>
        <a:lstStyle/>
        <a:p>
          <a:endParaRPr lang="ru-BY"/>
        </a:p>
      </dgm:t>
    </dgm:pt>
    <dgm:pt modelId="{49EA3A6E-41DD-4F17-8EA1-A977C1D66F83}">
      <dgm:prSet phldrT="[Текст]"/>
      <dgm:spPr/>
      <dgm:t>
        <a:bodyPr/>
        <a:lstStyle/>
        <a:p>
          <a:r>
            <a:rPr lang="ru-RU" b="1" i="1" dirty="0"/>
            <a:t>Сбор данных</a:t>
          </a:r>
          <a:endParaRPr lang="ru-BY" dirty="0"/>
        </a:p>
      </dgm:t>
    </dgm:pt>
    <dgm:pt modelId="{BFC16A9F-A1D8-416C-B3BE-C38B83D921E1}" type="parTrans" cxnId="{542043DA-4838-437D-832A-69ED9E9B1FDA}">
      <dgm:prSet/>
      <dgm:spPr/>
      <dgm:t>
        <a:bodyPr/>
        <a:lstStyle/>
        <a:p>
          <a:endParaRPr lang="ru-BY"/>
        </a:p>
      </dgm:t>
    </dgm:pt>
    <dgm:pt modelId="{E549E449-B5C4-41B2-9CDE-068EBCFAA8DA}" type="sibTrans" cxnId="{542043DA-4838-437D-832A-69ED9E9B1FDA}">
      <dgm:prSet/>
      <dgm:spPr/>
      <dgm:t>
        <a:bodyPr/>
        <a:lstStyle/>
        <a:p>
          <a:endParaRPr lang="ru-BY"/>
        </a:p>
      </dgm:t>
    </dgm:pt>
    <dgm:pt modelId="{CEEFEDD5-87E2-4E3E-B36F-AB7CD3085AE0}">
      <dgm:prSet phldrT="[Текст]"/>
      <dgm:spPr/>
      <dgm:t>
        <a:bodyPr/>
        <a:lstStyle/>
        <a:p>
          <a:r>
            <a:rPr lang="ru-RU" dirty="0"/>
            <a:t>Выгрузка данных с сайта </a:t>
          </a:r>
          <a:r>
            <a:rPr lang="en-US" dirty="0"/>
            <a:t>Kaggle </a:t>
          </a:r>
          <a:endParaRPr lang="ru-BY" dirty="0"/>
        </a:p>
      </dgm:t>
    </dgm:pt>
    <dgm:pt modelId="{BDA9D4C8-67BA-4B03-81B0-37829A53869F}" type="parTrans" cxnId="{82DACE7E-FE29-4EB6-807B-CD75C03CD470}">
      <dgm:prSet/>
      <dgm:spPr/>
      <dgm:t>
        <a:bodyPr/>
        <a:lstStyle/>
        <a:p>
          <a:endParaRPr lang="ru-BY"/>
        </a:p>
      </dgm:t>
    </dgm:pt>
    <dgm:pt modelId="{1B359CEF-E66D-4616-AB6D-C8EDAFAEB125}" type="sibTrans" cxnId="{82DACE7E-FE29-4EB6-807B-CD75C03CD470}">
      <dgm:prSet/>
      <dgm:spPr/>
      <dgm:t>
        <a:bodyPr/>
        <a:lstStyle/>
        <a:p>
          <a:endParaRPr lang="ru-BY"/>
        </a:p>
      </dgm:t>
    </dgm:pt>
    <dgm:pt modelId="{52AF7F18-5886-4E37-9E58-08000EF3919E}">
      <dgm:prSet phldrT="[Текст]"/>
      <dgm:spPr/>
      <dgm:t>
        <a:bodyPr/>
        <a:lstStyle/>
        <a:p>
          <a:r>
            <a:rPr lang="ru-RU" dirty="0"/>
            <a:t>Дополнение недостающих данных с сайта интернет-магазина </a:t>
          </a:r>
          <a:r>
            <a:rPr lang="en-US" dirty="0"/>
            <a:t>Amazon</a:t>
          </a:r>
          <a:endParaRPr lang="ru-BY" dirty="0"/>
        </a:p>
      </dgm:t>
    </dgm:pt>
    <dgm:pt modelId="{DC81675F-44DB-4F8A-93AB-908C928D21BB}" type="parTrans" cxnId="{4D38DA54-9798-404F-A3D0-023C817AF189}">
      <dgm:prSet/>
      <dgm:spPr/>
      <dgm:t>
        <a:bodyPr/>
        <a:lstStyle/>
        <a:p>
          <a:endParaRPr lang="ru-BY"/>
        </a:p>
      </dgm:t>
    </dgm:pt>
    <dgm:pt modelId="{0C9A7D3D-F887-46B5-B973-2DEDB40CBB0E}" type="sibTrans" cxnId="{4D38DA54-9798-404F-A3D0-023C817AF189}">
      <dgm:prSet/>
      <dgm:spPr/>
      <dgm:t>
        <a:bodyPr/>
        <a:lstStyle/>
        <a:p>
          <a:endParaRPr lang="ru-BY"/>
        </a:p>
      </dgm:t>
    </dgm:pt>
    <dgm:pt modelId="{BCC39A48-08BD-4037-AA48-703253499D7B}">
      <dgm:prSet phldrT="[Текст]"/>
      <dgm:spPr/>
      <dgm:t>
        <a:bodyPr/>
        <a:lstStyle/>
        <a:p>
          <a:r>
            <a:rPr lang="ru-RU" b="1" i="1" dirty="0"/>
            <a:t>Очистка данных </a:t>
          </a:r>
          <a:endParaRPr lang="ru-BY" dirty="0"/>
        </a:p>
      </dgm:t>
    </dgm:pt>
    <dgm:pt modelId="{3A5758FC-64F9-4FFA-92A8-3C26916F50EA}" type="parTrans" cxnId="{13A3748D-9C17-4478-B0E4-3D5CE5E3E3E4}">
      <dgm:prSet/>
      <dgm:spPr/>
      <dgm:t>
        <a:bodyPr/>
        <a:lstStyle/>
        <a:p>
          <a:endParaRPr lang="ru-BY"/>
        </a:p>
      </dgm:t>
    </dgm:pt>
    <dgm:pt modelId="{B45B56D6-975F-419D-81D4-B3668757AEFC}" type="sibTrans" cxnId="{13A3748D-9C17-4478-B0E4-3D5CE5E3E3E4}">
      <dgm:prSet/>
      <dgm:spPr/>
      <dgm:t>
        <a:bodyPr/>
        <a:lstStyle/>
        <a:p>
          <a:endParaRPr lang="ru-BY"/>
        </a:p>
      </dgm:t>
    </dgm:pt>
    <dgm:pt modelId="{87F90907-0A71-4912-A191-8802A2A5B21B}">
      <dgm:prSet phldrT="[Текст]"/>
      <dgm:spPr/>
      <dgm:t>
        <a:bodyPr/>
        <a:lstStyle/>
        <a:p>
          <a:r>
            <a:rPr lang="ru-RU" dirty="0"/>
            <a:t>Проверить целостность данных, заполнить отсутствующие  значения</a:t>
          </a:r>
          <a:endParaRPr lang="ru-BY" dirty="0"/>
        </a:p>
      </dgm:t>
    </dgm:pt>
    <dgm:pt modelId="{EB4C26DB-ADC8-4B33-B7A8-3674DEC0367A}" type="parTrans" cxnId="{794A00DE-5D4A-48B6-8222-E0CE53B48AC7}">
      <dgm:prSet/>
      <dgm:spPr/>
      <dgm:t>
        <a:bodyPr/>
        <a:lstStyle/>
        <a:p>
          <a:endParaRPr lang="ru-BY"/>
        </a:p>
      </dgm:t>
    </dgm:pt>
    <dgm:pt modelId="{677BB410-260C-4291-B765-11DE45A4BAD6}" type="sibTrans" cxnId="{794A00DE-5D4A-48B6-8222-E0CE53B48AC7}">
      <dgm:prSet/>
      <dgm:spPr/>
      <dgm:t>
        <a:bodyPr/>
        <a:lstStyle/>
        <a:p>
          <a:endParaRPr lang="ru-BY"/>
        </a:p>
      </dgm:t>
    </dgm:pt>
    <dgm:pt modelId="{804E3BD5-9C5D-4494-8828-36B7BEDBBBD1}">
      <dgm:prSet phldrT="[Текст]"/>
      <dgm:spPr/>
      <dgm:t>
        <a:bodyPr/>
        <a:lstStyle/>
        <a:p>
          <a:r>
            <a:rPr lang="ru-RU" dirty="0"/>
            <a:t>Преобразовать типы, форматы</a:t>
          </a:r>
          <a:endParaRPr lang="ru-BY" dirty="0"/>
        </a:p>
      </dgm:t>
    </dgm:pt>
    <dgm:pt modelId="{B9F1C88A-FF22-4BC5-96FF-CBC6BC580756}" type="parTrans" cxnId="{9406D907-55D8-45DE-8C36-42E239D51081}">
      <dgm:prSet/>
      <dgm:spPr/>
      <dgm:t>
        <a:bodyPr/>
        <a:lstStyle/>
        <a:p>
          <a:endParaRPr lang="ru-BY"/>
        </a:p>
      </dgm:t>
    </dgm:pt>
    <dgm:pt modelId="{21597600-6B75-460E-94A2-38FCDEB19BBF}" type="sibTrans" cxnId="{9406D907-55D8-45DE-8C36-42E239D51081}">
      <dgm:prSet/>
      <dgm:spPr/>
      <dgm:t>
        <a:bodyPr/>
        <a:lstStyle/>
        <a:p>
          <a:endParaRPr lang="ru-BY"/>
        </a:p>
      </dgm:t>
    </dgm:pt>
    <dgm:pt modelId="{3101B97A-7472-41F6-BCFB-F034530708DB}">
      <dgm:prSet phldrT="[Текст]"/>
      <dgm:spPr/>
      <dgm:t>
        <a:bodyPr/>
        <a:lstStyle/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</dgm:t>
    </dgm:pt>
    <dgm:pt modelId="{07CCE8CE-0CA2-493B-94E4-C6F62437FA1B}" type="parTrans" cxnId="{714C6F00-B950-40F0-BFE7-1AD3D960BACD}">
      <dgm:prSet/>
      <dgm:spPr/>
      <dgm:t>
        <a:bodyPr/>
        <a:lstStyle/>
        <a:p>
          <a:endParaRPr lang="ru-BY"/>
        </a:p>
      </dgm:t>
    </dgm:pt>
    <dgm:pt modelId="{DE10E9E7-0A3E-4DC9-94F8-5CCC080A0A62}" type="sibTrans" cxnId="{714C6F00-B950-40F0-BFE7-1AD3D960BACD}">
      <dgm:prSet/>
      <dgm:spPr/>
      <dgm:t>
        <a:bodyPr/>
        <a:lstStyle/>
        <a:p>
          <a:endParaRPr lang="ru-BY"/>
        </a:p>
      </dgm:t>
    </dgm:pt>
    <dgm:pt modelId="{7000C735-50F4-4DC5-A87D-22584C5327E1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</dgm:t>
    </dgm:pt>
    <dgm:pt modelId="{BC21BAEC-5BEB-4ECD-81B1-0558E397F7F0}" type="parTrans" cxnId="{FFFE5415-43FC-4733-9851-FBC38EE3499A}">
      <dgm:prSet/>
      <dgm:spPr/>
      <dgm:t>
        <a:bodyPr/>
        <a:lstStyle/>
        <a:p>
          <a:endParaRPr lang="ru-BY"/>
        </a:p>
      </dgm:t>
    </dgm:pt>
    <dgm:pt modelId="{95D2AD1E-112A-47CB-97A4-47F8B199E922}" type="sibTrans" cxnId="{FFFE5415-43FC-4733-9851-FBC38EE3499A}">
      <dgm:prSet/>
      <dgm:spPr/>
      <dgm:t>
        <a:bodyPr/>
        <a:lstStyle/>
        <a:p>
          <a:endParaRPr lang="ru-BY"/>
        </a:p>
      </dgm:t>
    </dgm:pt>
    <dgm:pt modelId="{87100BE5-848B-4C59-B73F-0DED7CC20617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</dgm:t>
    </dgm:pt>
    <dgm:pt modelId="{BB746637-79AE-41D5-8F7A-0DCD46EFF357}" type="parTrans" cxnId="{683584B5-6530-4D9D-986C-27B697BC2128}">
      <dgm:prSet/>
      <dgm:spPr/>
      <dgm:t>
        <a:bodyPr/>
        <a:lstStyle/>
        <a:p>
          <a:endParaRPr lang="ru-BY"/>
        </a:p>
      </dgm:t>
    </dgm:pt>
    <dgm:pt modelId="{A92C8FFD-47E4-45D8-9FBB-6C278C5421F1}" type="sibTrans" cxnId="{683584B5-6530-4D9D-986C-27B697BC2128}">
      <dgm:prSet/>
      <dgm:spPr/>
      <dgm:t>
        <a:bodyPr/>
        <a:lstStyle/>
        <a:p>
          <a:endParaRPr lang="ru-BY"/>
        </a:p>
      </dgm:t>
    </dgm:pt>
    <dgm:pt modelId="{1DED7357-A3F8-418E-ADA8-FAC29A217F24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98DA2E56-5EAC-4FB6-970A-931E6F7FCD54}" type="parTrans" cxnId="{0AEA16CF-5F10-48FC-8550-9BBB507B9CCE}">
      <dgm:prSet/>
      <dgm:spPr/>
      <dgm:t>
        <a:bodyPr/>
        <a:lstStyle/>
        <a:p>
          <a:endParaRPr lang="ru-BY"/>
        </a:p>
      </dgm:t>
    </dgm:pt>
    <dgm:pt modelId="{12B5F32F-887A-4C82-B593-DA7B55229197}" type="sibTrans" cxnId="{0AEA16CF-5F10-48FC-8550-9BBB507B9CCE}">
      <dgm:prSet/>
      <dgm:spPr/>
      <dgm:t>
        <a:bodyPr/>
        <a:lstStyle/>
        <a:p>
          <a:endParaRPr lang="ru-BY"/>
        </a:p>
      </dgm:t>
    </dgm:pt>
    <dgm:pt modelId="{5F7C1B11-308C-4349-B099-4FA6FAC443D4}">
      <dgm:prSet phldrT="[Текст]"/>
      <dgm:spPr/>
      <dgm:t>
        <a:bodyPr/>
        <a:lstStyle/>
        <a:p>
          <a:r>
            <a:rPr lang="ru-RU" dirty="0"/>
            <a:t>Разбить на категории</a:t>
          </a:r>
          <a:endParaRPr lang="ru-BY" dirty="0"/>
        </a:p>
      </dgm:t>
    </dgm:pt>
    <dgm:pt modelId="{D902E3CD-8DB1-4FB1-9FD3-FEE4F5F0A3C2}" type="parTrans" cxnId="{0B96A481-9E9F-4A8E-81A0-64BCDFB11395}">
      <dgm:prSet/>
      <dgm:spPr/>
      <dgm:t>
        <a:bodyPr/>
        <a:lstStyle/>
        <a:p>
          <a:endParaRPr lang="ru-BY"/>
        </a:p>
      </dgm:t>
    </dgm:pt>
    <dgm:pt modelId="{A869E89A-8072-4E79-B2BB-251067CADB7D}" type="sibTrans" cxnId="{0B96A481-9E9F-4A8E-81A0-64BCDFB11395}">
      <dgm:prSet/>
      <dgm:spPr/>
      <dgm:t>
        <a:bodyPr/>
        <a:lstStyle/>
        <a:p>
          <a:endParaRPr lang="ru-BY"/>
        </a:p>
      </dgm:t>
    </dgm:pt>
    <dgm:pt modelId="{CE1ADBBC-A1B8-4F28-9EE4-1BFBE9EC33BF}">
      <dgm:prSet phldrT="[Текст]"/>
      <dgm:spPr/>
      <dgm:t>
        <a:bodyPr/>
        <a:lstStyle/>
        <a:p>
          <a:r>
            <a:rPr lang="ru-RU" dirty="0"/>
            <a:t>Инструменты - </a:t>
          </a:r>
          <a:r>
            <a:rPr lang="en-US" dirty="0"/>
            <a:t>Python</a:t>
          </a:r>
          <a:endParaRPr lang="ru-BY" dirty="0"/>
        </a:p>
      </dgm:t>
    </dgm:pt>
    <dgm:pt modelId="{C50B114A-CC8E-436A-9049-214DEE053C0A}" type="sibTrans" cxnId="{6A3F0A44-057A-4623-9C17-F1FBC6F72B00}">
      <dgm:prSet/>
      <dgm:spPr/>
      <dgm:t>
        <a:bodyPr/>
        <a:lstStyle/>
        <a:p>
          <a:endParaRPr lang="ru-BY"/>
        </a:p>
      </dgm:t>
    </dgm:pt>
    <dgm:pt modelId="{6A223BFF-E04E-448D-B22E-10AC4859BE57}" type="parTrans" cxnId="{6A3F0A44-057A-4623-9C17-F1FBC6F72B00}">
      <dgm:prSet/>
      <dgm:spPr/>
      <dgm:t>
        <a:bodyPr/>
        <a:lstStyle/>
        <a:p>
          <a:endParaRPr lang="ru-BY"/>
        </a:p>
      </dgm:t>
    </dgm:pt>
    <dgm:pt modelId="{6782AECF-9350-4DFF-BCF6-EDE6E55E730B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</dgm:t>
    </dgm:pt>
    <dgm:pt modelId="{4EC8E66A-D82C-4A94-981A-0C00041BE270}" type="parTrans" cxnId="{218BAE2A-AAEB-4617-A343-5964947C94ED}">
      <dgm:prSet/>
      <dgm:spPr/>
      <dgm:t>
        <a:bodyPr/>
        <a:lstStyle/>
        <a:p>
          <a:endParaRPr lang="ru-BY"/>
        </a:p>
      </dgm:t>
    </dgm:pt>
    <dgm:pt modelId="{A2E14AA4-A7DB-463A-8C62-7D8525F9D169}" type="sibTrans" cxnId="{218BAE2A-AAEB-4617-A343-5964947C94ED}">
      <dgm:prSet/>
      <dgm:spPr/>
      <dgm:t>
        <a:bodyPr/>
        <a:lstStyle/>
        <a:p>
          <a:endParaRPr lang="ru-BY"/>
        </a:p>
      </dgm:t>
    </dgm:pt>
    <dgm:pt modelId="{014F699C-A4FA-4D97-ADF7-778EBE0A9A3F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АВС-анализ</a:t>
          </a:r>
          <a:endParaRPr lang="ru-BY" sz="800" kern="1200" dirty="0"/>
        </a:p>
      </dgm:t>
    </dgm:pt>
    <dgm:pt modelId="{8D0AE918-625D-4735-B2D1-905A979EFCF5}" type="parTrans" cxnId="{632E5957-FF81-4F1D-A39D-7075872D5C84}">
      <dgm:prSet/>
      <dgm:spPr/>
      <dgm:t>
        <a:bodyPr/>
        <a:lstStyle/>
        <a:p>
          <a:endParaRPr lang="ru-BY"/>
        </a:p>
      </dgm:t>
    </dgm:pt>
    <dgm:pt modelId="{F0309DD3-5515-468D-9EA6-3D28003377FC}" type="sibTrans" cxnId="{632E5957-FF81-4F1D-A39D-7075872D5C84}">
      <dgm:prSet/>
      <dgm:spPr/>
      <dgm:t>
        <a:bodyPr/>
        <a:lstStyle/>
        <a:p>
          <a:endParaRPr lang="ru-BY"/>
        </a:p>
      </dgm:t>
    </dgm:pt>
    <dgm:pt modelId="{B8B42E36-246F-4C72-9FAE-96F92365BCA6}">
      <dgm:prSet phldrT="[Текст]"/>
      <dgm:spPr/>
      <dgm:t>
        <a:bodyPr/>
        <a:lstStyle/>
        <a:p>
          <a:r>
            <a:rPr lang="ru-RU" dirty="0"/>
            <a:t>Подготовка отчета</a:t>
          </a:r>
          <a:endParaRPr lang="ru-BY" dirty="0"/>
        </a:p>
      </dgm:t>
    </dgm:pt>
    <dgm:pt modelId="{7DB19C92-14FB-46E2-A32D-E69BBFE74A9D}" type="parTrans" cxnId="{854DA86A-468F-4A3A-82CD-5FDE52CA36F4}">
      <dgm:prSet/>
      <dgm:spPr/>
      <dgm:t>
        <a:bodyPr/>
        <a:lstStyle/>
        <a:p>
          <a:endParaRPr lang="ru-BY"/>
        </a:p>
      </dgm:t>
    </dgm:pt>
    <dgm:pt modelId="{E92B8B37-A414-4BF0-975D-3BE371E5444D}" type="sibTrans" cxnId="{854DA86A-468F-4A3A-82CD-5FDE52CA36F4}">
      <dgm:prSet/>
      <dgm:spPr/>
      <dgm:t>
        <a:bodyPr/>
        <a:lstStyle/>
        <a:p>
          <a:endParaRPr lang="ru-BY"/>
        </a:p>
      </dgm:t>
    </dgm:pt>
    <dgm:pt modelId="{6CE7D6C7-96EE-44F9-96B6-84262B27CB7A}">
      <dgm:prSet phldrT="[Текст]"/>
      <dgm:spPr/>
      <dgm:t>
        <a:bodyPr/>
        <a:lstStyle/>
        <a:p>
          <a:r>
            <a:rPr lang="ru-RU" dirty="0"/>
            <a:t>Инструменты </a:t>
          </a:r>
          <a:r>
            <a:rPr lang="en-US" dirty="0"/>
            <a:t>Power BI, Superset, PowerPoint, Excel</a:t>
          </a:r>
          <a:endParaRPr lang="ru-BY" dirty="0"/>
        </a:p>
      </dgm:t>
    </dgm:pt>
    <dgm:pt modelId="{9C3E7F55-7E07-4B1D-BAE2-5838B3C18218}" type="parTrans" cxnId="{93C65F76-E58C-4DB0-8A84-3486CD37E1E3}">
      <dgm:prSet/>
      <dgm:spPr/>
      <dgm:t>
        <a:bodyPr/>
        <a:lstStyle/>
        <a:p>
          <a:endParaRPr lang="ru-BY"/>
        </a:p>
      </dgm:t>
    </dgm:pt>
    <dgm:pt modelId="{EE3B771B-B800-4031-96D3-9096FD3622C1}" type="sibTrans" cxnId="{93C65F76-E58C-4DB0-8A84-3486CD37E1E3}">
      <dgm:prSet/>
      <dgm:spPr/>
      <dgm:t>
        <a:bodyPr/>
        <a:lstStyle/>
        <a:p>
          <a:endParaRPr lang="ru-BY"/>
        </a:p>
      </dgm:t>
    </dgm:pt>
    <dgm:pt modelId="{CEB8CFA5-CF79-4819-A0CD-10D08E783D6D}">
      <dgm:prSet phldrT="[Текст]"/>
      <dgm:spPr/>
      <dgm:t>
        <a:bodyPr/>
        <a:lstStyle/>
        <a:p>
          <a:r>
            <a:rPr lang="ru-RU" dirty="0"/>
            <a:t>Изучить предпочтение потребителей</a:t>
          </a:r>
          <a:endParaRPr lang="ru-BY" dirty="0"/>
        </a:p>
      </dgm:t>
    </dgm:pt>
    <dgm:pt modelId="{F5179543-2733-4E23-9674-E4FD8B71492C}" type="parTrans" cxnId="{598DE035-ED45-4C27-B182-D76DB3AB8EE3}">
      <dgm:prSet/>
      <dgm:spPr/>
      <dgm:t>
        <a:bodyPr/>
        <a:lstStyle/>
        <a:p>
          <a:endParaRPr lang="ru-BY"/>
        </a:p>
      </dgm:t>
    </dgm:pt>
    <dgm:pt modelId="{C41D59FD-22D4-4B9D-9272-076BC5BFD5FA}" type="sibTrans" cxnId="{598DE035-ED45-4C27-B182-D76DB3AB8EE3}">
      <dgm:prSet/>
      <dgm:spPr/>
      <dgm:t>
        <a:bodyPr/>
        <a:lstStyle/>
        <a:p>
          <a:endParaRPr lang="ru-BY"/>
        </a:p>
      </dgm:t>
    </dgm:pt>
    <dgm:pt modelId="{E25B1D00-2E25-472E-8BEC-091796A6CEAC}">
      <dgm:prSet phldrT="[Текст]"/>
      <dgm:spPr/>
      <dgm:t>
        <a:bodyPr/>
        <a:lstStyle/>
        <a:p>
          <a:r>
            <a:rPr lang="ru-RU" dirty="0"/>
            <a:t>Провести анализ удовлетворенности потребителей</a:t>
          </a:r>
          <a:endParaRPr lang="ru-BY" dirty="0"/>
        </a:p>
      </dgm:t>
    </dgm:pt>
    <dgm:pt modelId="{0858A198-44D2-4233-8D40-A50832058D36}" type="parTrans" cxnId="{70AAFE98-205A-4E8A-9D7B-08A9B8D3E259}">
      <dgm:prSet/>
      <dgm:spPr/>
      <dgm:t>
        <a:bodyPr/>
        <a:lstStyle/>
        <a:p>
          <a:endParaRPr lang="ru-BY"/>
        </a:p>
      </dgm:t>
    </dgm:pt>
    <dgm:pt modelId="{37CBA4F5-5E72-412E-AAD7-9D7B074595F3}" type="sibTrans" cxnId="{70AAFE98-205A-4E8A-9D7B-08A9B8D3E259}">
      <dgm:prSet/>
      <dgm:spPr/>
      <dgm:t>
        <a:bodyPr/>
        <a:lstStyle/>
        <a:p>
          <a:endParaRPr lang="ru-BY"/>
        </a:p>
      </dgm:t>
    </dgm:pt>
    <dgm:pt modelId="{93A11E00-31A7-477B-AE1C-5D940EC0F996}">
      <dgm:prSet phldrT="[Текст]"/>
      <dgm:spPr/>
      <dgm:t>
        <a:bodyPr/>
        <a:lstStyle/>
        <a:p>
          <a:r>
            <a:rPr lang="ru-RU" dirty="0"/>
            <a:t>Выявить доходную продукцию</a:t>
          </a:r>
          <a:endParaRPr lang="ru-BY" dirty="0"/>
        </a:p>
      </dgm:t>
    </dgm:pt>
    <dgm:pt modelId="{7F8ECE43-188E-460E-9630-4783B1623F18}" type="parTrans" cxnId="{67CE8591-65DD-4E13-ACAB-DB8D88483501}">
      <dgm:prSet/>
      <dgm:spPr/>
      <dgm:t>
        <a:bodyPr/>
        <a:lstStyle/>
        <a:p>
          <a:endParaRPr lang="ru-BY"/>
        </a:p>
      </dgm:t>
    </dgm:pt>
    <dgm:pt modelId="{9D37991D-C8E9-4F36-A28F-CDA99C005912}" type="sibTrans" cxnId="{67CE8591-65DD-4E13-ACAB-DB8D88483501}">
      <dgm:prSet/>
      <dgm:spPr/>
      <dgm:t>
        <a:bodyPr/>
        <a:lstStyle/>
        <a:p>
          <a:endParaRPr lang="ru-BY"/>
        </a:p>
      </dgm:t>
    </dgm:pt>
    <dgm:pt modelId="{EF75B357-3135-4BB9-92BA-C97222A675F7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623C95E-D239-4184-8F5C-67FB96D7B985}" type="parTrans" cxnId="{4AC9113A-CF9D-467B-96C3-E2EC3B46645F}">
      <dgm:prSet/>
      <dgm:spPr/>
      <dgm:t>
        <a:bodyPr/>
        <a:lstStyle/>
        <a:p>
          <a:endParaRPr lang="ru-BY"/>
        </a:p>
      </dgm:t>
    </dgm:pt>
    <dgm:pt modelId="{9BA6CFB9-B314-4E4A-BE16-5DC7AA19CE24}" type="sibTrans" cxnId="{4AC9113A-CF9D-467B-96C3-E2EC3B46645F}">
      <dgm:prSet/>
      <dgm:spPr/>
      <dgm:t>
        <a:bodyPr/>
        <a:lstStyle/>
        <a:p>
          <a:endParaRPr lang="ru-BY"/>
        </a:p>
      </dgm:t>
    </dgm:pt>
    <dgm:pt modelId="{5A2DD1DA-5F39-4A29-8322-81549E136EA6}">
      <dgm:prSet custT="1"/>
      <dgm:spPr/>
      <dgm:t>
        <a:bodyPr/>
        <a:lstStyle/>
        <a:p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20037C48-16C4-4F3A-9FB1-489C03899878}" type="parTrans" cxnId="{3D1C9EC6-6D03-4662-BD42-692543D90ED3}">
      <dgm:prSet/>
      <dgm:spPr/>
      <dgm:t>
        <a:bodyPr/>
        <a:lstStyle/>
        <a:p>
          <a:endParaRPr lang="ru-BY"/>
        </a:p>
      </dgm:t>
    </dgm:pt>
    <dgm:pt modelId="{03BF4A49-0895-483F-A832-9EBB98C2D18C}" type="sibTrans" cxnId="{3D1C9EC6-6D03-4662-BD42-692543D90ED3}">
      <dgm:prSet/>
      <dgm:spPr/>
      <dgm:t>
        <a:bodyPr/>
        <a:lstStyle/>
        <a:p>
          <a:endParaRPr lang="ru-BY"/>
        </a:p>
      </dgm:t>
    </dgm:pt>
    <dgm:pt modelId="{D0A81E74-49B0-4396-A578-F95148002640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53235-47CE-420F-8A00-A80373443E89}" type="sibTrans" cxnId="{37FC0C8F-6514-4180-994D-A68E005432A6}">
      <dgm:prSet/>
      <dgm:spPr/>
      <dgm:t>
        <a:bodyPr/>
        <a:lstStyle/>
        <a:p>
          <a:endParaRPr lang="ru-BY"/>
        </a:p>
      </dgm:t>
    </dgm:pt>
    <dgm:pt modelId="{2BC5BBD1-9DD5-4F6C-BCF6-58CD1712ECB4}" type="parTrans" cxnId="{37FC0C8F-6514-4180-994D-A68E005432A6}">
      <dgm:prSet/>
      <dgm:spPr/>
      <dgm:t>
        <a:bodyPr/>
        <a:lstStyle/>
        <a:p>
          <a:endParaRPr lang="ru-BY"/>
        </a:p>
      </dgm:t>
    </dgm:pt>
    <dgm:pt modelId="{20D33EB1-9BE4-4A67-9F2E-9E66680A3918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FD7233DC-A55A-4320-BDE4-E8A195D85A8F}" type="parTrans" cxnId="{1D6C57CA-98B0-41D2-95DD-846F98F4D154}">
      <dgm:prSet/>
      <dgm:spPr/>
      <dgm:t>
        <a:bodyPr/>
        <a:lstStyle/>
        <a:p>
          <a:endParaRPr lang="ru-BY"/>
        </a:p>
      </dgm:t>
    </dgm:pt>
    <dgm:pt modelId="{9B0510DC-C96B-4367-903A-56F430AE4414}" type="sibTrans" cxnId="{1D6C57CA-98B0-41D2-95DD-846F98F4D154}">
      <dgm:prSet/>
      <dgm:spPr/>
      <dgm:t>
        <a:bodyPr/>
        <a:lstStyle/>
        <a:p>
          <a:endParaRPr lang="ru-BY"/>
        </a:p>
      </dgm:t>
    </dgm:pt>
    <dgm:pt modelId="{9A630FD9-F776-4EAA-A4C5-F9728125FAA9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gm:t>
    </dgm:pt>
    <dgm:pt modelId="{8686A37C-8B11-4B07-AA8C-0DDC1BE9E9D1}" type="parTrans" cxnId="{4160DBE1-8B72-41DA-972C-AEE9F0E6FD98}">
      <dgm:prSet/>
      <dgm:spPr/>
      <dgm:t>
        <a:bodyPr/>
        <a:lstStyle/>
        <a:p>
          <a:endParaRPr lang="ru-BY"/>
        </a:p>
      </dgm:t>
    </dgm:pt>
    <dgm:pt modelId="{BC5E324A-CB76-447E-BD5C-725C0CB4E561}" type="sibTrans" cxnId="{4160DBE1-8B72-41DA-972C-AEE9F0E6FD98}">
      <dgm:prSet/>
      <dgm:spPr/>
      <dgm:t>
        <a:bodyPr/>
        <a:lstStyle/>
        <a:p>
          <a:endParaRPr lang="ru-BY"/>
        </a:p>
      </dgm:t>
    </dgm:pt>
    <dgm:pt modelId="{321B091D-2843-4A08-BECF-3E0C1F9EAF1F}">
      <dgm:prSet phldrT="[Текст]"/>
      <dgm:spPr/>
      <dgm:t>
        <a:bodyPr/>
        <a:lstStyle/>
        <a:p>
          <a:r>
            <a:rPr lang="ru-RU" dirty="0"/>
            <a:t>Анализ настроений потребителей</a:t>
          </a:r>
          <a:endParaRPr lang="ru-BY" dirty="0"/>
        </a:p>
      </dgm:t>
    </dgm:pt>
    <dgm:pt modelId="{07DDC888-336C-4DD2-831A-E2B6975ADB8E}" type="parTrans" cxnId="{1C0F65C8-2925-4664-8708-3470B894BED7}">
      <dgm:prSet/>
      <dgm:spPr/>
      <dgm:t>
        <a:bodyPr/>
        <a:lstStyle/>
        <a:p>
          <a:endParaRPr lang="ru-BY"/>
        </a:p>
      </dgm:t>
    </dgm:pt>
    <dgm:pt modelId="{A25BAA9A-D44B-4237-B40F-E4F22544075B}" type="sibTrans" cxnId="{1C0F65C8-2925-4664-8708-3470B894BED7}">
      <dgm:prSet/>
      <dgm:spPr/>
      <dgm:t>
        <a:bodyPr/>
        <a:lstStyle/>
        <a:p>
          <a:endParaRPr lang="ru-BY"/>
        </a:p>
      </dgm:t>
    </dgm:pt>
    <dgm:pt modelId="{E7AFF7C6-29E6-4410-9A5A-07052B6BBCC8}" type="pres">
      <dgm:prSet presAssocID="{5D966CA8-1B10-41AA-9B19-17DB5F5EECEC}" presName="Name0" presStyleCnt="0">
        <dgm:presLayoutVars>
          <dgm:dir/>
          <dgm:resizeHandles val="exact"/>
        </dgm:presLayoutVars>
      </dgm:prSet>
      <dgm:spPr/>
    </dgm:pt>
    <dgm:pt modelId="{66FCE74E-3721-4AB7-B7B4-E58EC0C7D17B}" type="pres">
      <dgm:prSet presAssocID="{F4A09A12-B75F-40F7-8A2F-2745F73B58D9}" presName="composite" presStyleCnt="0"/>
      <dgm:spPr/>
    </dgm:pt>
    <dgm:pt modelId="{59DE2526-5AB1-4646-8BF5-AD8AFE18EDE2}" type="pres">
      <dgm:prSet presAssocID="{F4A09A12-B75F-40F7-8A2F-2745F73B58D9}" presName="rect1" presStyleLbl="trAlignAcc1" presStyleIdx="0" presStyleCnt="7">
        <dgm:presLayoutVars>
          <dgm:bulletEnabled val="1"/>
        </dgm:presLayoutVars>
      </dgm:prSet>
      <dgm:spPr/>
    </dgm:pt>
    <dgm:pt modelId="{1DCBFC35-1992-412D-8F63-6D80F4DDD85A}" type="pres">
      <dgm:prSet presAssocID="{F4A09A12-B75F-40F7-8A2F-2745F73B58D9}" presName="rect2" presStyleLbl="fgImgPlace1" presStyleIdx="0" presStyleCnt="7" custScaleX="149128" custLinFactNeighborX="-20565" custLinFactNeighborY="59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950264C-8566-46EF-B838-2F2A720F1F48}" type="pres">
      <dgm:prSet presAssocID="{37964D4E-C39C-445E-81FA-07293657BE1A}" presName="sibTrans" presStyleCnt="0"/>
      <dgm:spPr/>
    </dgm:pt>
    <dgm:pt modelId="{61CB3E7F-BC64-48DD-979B-BAFC1873EABE}" type="pres">
      <dgm:prSet presAssocID="{7FB37C0F-60CB-4CD6-8896-9A663254400A}" presName="composite" presStyleCnt="0"/>
      <dgm:spPr/>
    </dgm:pt>
    <dgm:pt modelId="{DB019B84-6E70-4C22-9332-0C8B9034E50B}" type="pres">
      <dgm:prSet presAssocID="{7FB37C0F-60CB-4CD6-8896-9A663254400A}" presName="rect1" presStyleLbl="trAlignAcc1" presStyleIdx="1" presStyleCnt="7" custLinFactNeighborX="15356" custLinFactNeighborY="2478">
        <dgm:presLayoutVars>
          <dgm:bulletEnabled val="1"/>
        </dgm:presLayoutVars>
      </dgm:prSet>
      <dgm:spPr/>
    </dgm:pt>
    <dgm:pt modelId="{1F9DD226-79E6-4873-A159-688BDB206727}" type="pres">
      <dgm:prSet presAssocID="{7FB37C0F-60CB-4CD6-8896-9A663254400A}" presName="rect2" presStyleLbl="fgImgPlace1" presStyleIdx="1" presStyleCnt="7" custScaleX="149128" custLinFactNeighborX="10263" custLinFactNeighborY="1652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738E3C6-BB79-4FD0-98E9-DCD94303D578}" type="pres">
      <dgm:prSet presAssocID="{779871DA-7BAF-4A65-9EF5-84DAFFE6D5F4}" presName="sibTrans" presStyleCnt="0"/>
      <dgm:spPr/>
    </dgm:pt>
    <dgm:pt modelId="{B00ABA1C-1C92-496E-85C0-24CBC6B7083A}" type="pres">
      <dgm:prSet presAssocID="{49EA3A6E-41DD-4F17-8EA1-A977C1D66F83}" presName="composite" presStyleCnt="0"/>
      <dgm:spPr/>
    </dgm:pt>
    <dgm:pt modelId="{92D0157F-39E1-483B-B06A-7977E136E38C}" type="pres">
      <dgm:prSet presAssocID="{49EA3A6E-41DD-4F17-8EA1-A977C1D66F83}" presName="rect1" presStyleLbl="trAlignAcc1" presStyleIdx="2" presStyleCnt="7">
        <dgm:presLayoutVars>
          <dgm:bulletEnabled val="1"/>
        </dgm:presLayoutVars>
      </dgm:prSet>
      <dgm:spPr/>
    </dgm:pt>
    <dgm:pt modelId="{D730682D-A868-4522-BD6F-D35F3BF3F399}" type="pres">
      <dgm:prSet presAssocID="{49EA3A6E-41DD-4F17-8EA1-A977C1D66F83}" presName="rect2" presStyleLbl="fgImgPlace1" presStyleIdx="2" presStyleCnt="7" custScaleX="149128" custLinFactNeighborX="-20565" custLinFactNeighborY="-1052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CFD22B6-0D0A-4D72-BCC7-ABD5AB404A0F}" type="pres">
      <dgm:prSet presAssocID="{E549E449-B5C4-41B2-9CDE-068EBCFAA8DA}" presName="sibTrans" presStyleCnt="0"/>
      <dgm:spPr/>
    </dgm:pt>
    <dgm:pt modelId="{E16F2DE7-0488-4F39-ACC1-620B6BB405A6}" type="pres">
      <dgm:prSet presAssocID="{BCC39A48-08BD-4037-AA48-703253499D7B}" presName="composite" presStyleCnt="0"/>
      <dgm:spPr/>
    </dgm:pt>
    <dgm:pt modelId="{E5C0E834-E869-414B-AFC5-27ABBACC8456}" type="pres">
      <dgm:prSet presAssocID="{BCC39A48-08BD-4037-AA48-703253499D7B}" presName="rect1" presStyleLbl="trAlignAcc1" presStyleIdx="3" presStyleCnt="7" custLinFactNeighborX="15356" custLinFactNeighborY="1726">
        <dgm:presLayoutVars>
          <dgm:bulletEnabled val="1"/>
        </dgm:presLayoutVars>
      </dgm:prSet>
      <dgm:spPr/>
    </dgm:pt>
    <dgm:pt modelId="{D831F894-1F1F-4642-A3B4-A63E347F724E}" type="pres">
      <dgm:prSet presAssocID="{BCC39A48-08BD-4037-AA48-703253499D7B}" presName="rect2" presStyleLbl="fgImgPlace1" presStyleIdx="3" presStyleCnt="7" custScaleX="149128" custLinFactNeighborX="7796" custLinFactNeighborY="223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22DC0B-6793-4449-B4B2-B65A8FC41BAB}" type="pres">
      <dgm:prSet presAssocID="{B45B56D6-975F-419D-81D4-B3668757AEFC}" presName="sibTrans" presStyleCnt="0"/>
      <dgm:spPr/>
    </dgm:pt>
    <dgm:pt modelId="{385976EB-CC61-40B0-AC2D-2E3EB4FCA08C}" type="pres">
      <dgm:prSet presAssocID="{3101B97A-7472-41F6-BCFB-F034530708DB}" presName="composite" presStyleCnt="0"/>
      <dgm:spPr/>
    </dgm:pt>
    <dgm:pt modelId="{A6DA5464-3D0D-4DB0-AF4E-CBAC785B96F7}" type="pres">
      <dgm:prSet presAssocID="{3101B97A-7472-41F6-BCFB-F034530708DB}" presName="rect1" presStyleLbl="trAlignAcc1" presStyleIdx="4" presStyleCnt="7">
        <dgm:presLayoutVars>
          <dgm:bulletEnabled val="1"/>
        </dgm:presLayoutVars>
      </dgm:prSet>
      <dgm:spPr/>
    </dgm:pt>
    <dgm:pt modelId="{CBE5B12B-500A-4603-BD30-EEFF5C0B29B7}" type="pres">
      <dgm:prSet presAssocID="{3101B97A-7472-41F6-BCFB-F034530708DB}" presName="rect2" presStyleLbl="fgImgPlace1" presStyleIdx="4" presStyleCnt="7" custScaleX="149128" custLinFactNeighborX="-21798" custLinFactNeighborY="-1052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EB9D361-DC9F-42A9-9193-BDC945496244}" type="pres">
      <dgm:prSet presAssocID="{DE10E9E7-0A3E-4DC9-94F8-5CCC080A0A62}" presName="sibTrans" presStyleCnt="0"/>
      <dgm:spPr/>
    </dgm:pt>
    <dgm:pt modelId="{F6465791-B855-41DE-91C1-E6DE12A40A86}" type="pres">
      <dgm:prSet presAssocID="{7BE1BE5F-3BA8-4E34-A490-4A7262D42900}" presName="composite" presStyleCnt="0"/>
      <dgm:spPr/>
    </dgm:pt>
    <dgm:pt modelId="{6E80EF96-E782-411C-901B-2BD266499472}" type="pres">
      <dgm:prSet presAssocID="{7BE1BE5F-3BA8-4E34-A490-4A7262D42900}" presName="rect1" presStyleLbl="trAlignAcc1" presStyleIdx="5" presStyleCnt="7" custLinFactNeighborX="15356" custLinFactNeighborY="863">
        <dgm:presLayoutVars>
          <dgm:bulletEnabled val="1"/>
        </dgm:presLayoutVars>
      </dgm:prSet>
      <dgm:spPr/>
    </dgm:pt>
    <dgm:pt modelId="{1979B9E8-13B8-43F2-B9FC-C508C07CFFD2}" type="pres">
      <dgm:prSet presAssocID="{7BE1BE5F-3BA8-4E34-A490-4A7262D42900}" presName="rect2" presStyleLbl="fgImgPlace1" presStyleIdx="5" presStyleCnt="7" custScaleX="149128" custLinFactNeighborX="15196" custLinFactNeighborY="-1052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C4EA410A-3B48-4944-9086-81E2C83B7D3C}" type="pres">
      <dgm:prSet presAssocID="{E546917D-5C4A-41BC-B123-EEE8F2D274D4}" presName="sibTrans" presStyleCnt="0"/>
      <dgm:spPr/>
    </dgm:pt>
    <dgm:pt modelId="{47054499-BC66-4998-9111-C8ADEC316E52}" type="pres">
      <dgm:prSet presAssocID="{2C89E826-62A0-42A7-98FB-45606615A08F}" presName="composite" presStyleCnt="0"/>
      <dgm:spPr/>
    </dgm:pt>
    <dgm:pt modelId="{7C954119-DAD4-43E1-BDE5-C3986FD1C5B2}" type="pres">
      <dgm:prSet presAssocID="{2C89E826-62A0-42A7-98FB-45606615A08F}" presName="rect1" presStyleLbl="trAlignAcc1" presStyleIdx="6" presStyleCnt="7">
        <dgm:presLayoutVars>
          <dgm:bulletEnabled val="1"/>
        </dgm:presLayoutVars>
      </dgm:prSet>
      <dgm:spPr/>
    </dgm:pt>
    <dgm:pt modelId="{DB446C95-0772-4686-9616-02BB6875CE62}" type="pres">
      <dgm:prSet presAssocID="{2C89E826-62A0-42A7-98FB-45606615A08F}" presName="rect2" presStyleLbl="fgImgPlace1" presStyleIdx="6" presStyleCnt="7" custScaleX="149128" custLinFactNeighborX="-16865" custLinFactNeighborY="-3742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714C6F00-B950-40F0-BFE7-1AD3D960BACD}" srcId="{5D966CA8-1B10-41AA-9B19-17DB5F5EECEC}" destId="{3101B97A-7472-41F6-BCFB-F034530708DB}" srcOrd="4" destOrd="0" parTransId="{07CCE8CE-0CA2-493B-94E4-C6F62437FA1B}" sibTransId="{DE10E9E7-0A3E-4DC9-94F8-5CCC080A0A62}"/>
    <dgm:cxn modelId="{0FD1FF02-C840-487B-B687-3733E5747E64}" type="presOf" srcId="{F0170EB7-C42E-4C24-98BB-70AB91B6D9BE}" destId="{7C954119-DAD4-43E1-BDE5-C3986FD1C5B2}" srcOrd="0" destOrd="1" presId="urn:microsoft.com/office/officeart/2008/layout/PictureStrips"/>
    <dgm:cxn modelId="{9406D907-55D8-45DE-8C36-42E239D51081}" srcId="{BCC39A48-08BD-4037-AA48-703253499D7B}" destId="{804E3BD5-9C5D-4494-8828-36B7BEDBBBD1}" srcOrd="1" destOrd="0" parTransId="{B9F1C88A-FF22-4BC5-96FF-CBC6BC580756}" sibTransId="{21597600-6B75-460E-94A2-38FCDEB19BBF}"/>
    <dgm:cxn modelId="{BAECA309-FA2F-44F6-8DBF-94DF00C28B37}" srcId="{5D966CA8-1B10-41AA-9B19-17DB5F5EECEC}" destId="{7BE1BE5F-3BA8-4E34-A490-4A7262D42900}" srcOrd="5" destOrd="0" parTransId="{6CE8A255-9250-41CE-A5CB-2395E5631F61}" sibTransId="{E546917D-5C4A-41BC-B123-EEE8F2D274D4}"/>
    <dgm:cxn modelId="{1FF2F50D-B34A-4E71-9579-84267055DD41}" type="presOf" srcId="{5D966CA8-1B10-41AA-9B19-17DB5F5EECEC}" destId="{E7AFF7C6-29E6-4410-9A5A-07052B6BBCC8}" srcOrd="0" destOrd="0" presId="urn:microsoft.com/office/officeart/2008/layout/PictureStrips"/>
    <dgm:cxn modelId="{50C5D70F-FADB-4F91-9689-D3783DF752C7}" type="presOf" srcId="{F7AA0289-5D78-421C-8807-54062A00F012}" destId="{6E80EF96-E782-411C-901B-2BD266499472}" srcOrd="0" destOrd="2" presId="urn:microsoft.com/office/officeart/2008/layout/PictureStrips"/>
    <dgm:cxn modelId="{28426710-6D1F-4B57-BD30-BCA2A0051D8E}" type="presOf" srcId="{EF75B357-3135-4BB9-92BA-C97222A675F7}" destId="{DB019B84-6E70-4C22-9332-0C8B9034E50B}" srcOrd="0" destOrd="3" presId="urn:microsoft.com/office/officeart/2008/layout/PictureStrips"/>
    <dgm:cxn modelId="{370E8712-E825-4EE7-AAD8-9C5C5377C076}" type="presOf" srcId="{B8B42E36-246F-4C72-9FAE-96F92365BCA6}" destId="{7C954119-DAD4-43E1-BDE5-C3986FD1C5B2}" srcOrd="0" destOrd="3" presId="urn:microsoft.com/office/officeart/2008/layout/PictureStrips"/>
    <dgm:cxn modelId="{7BE98314-591B-4921-99E0-FC5CD3AD155A}" type="presOf" srcId="{CEEFEDD5-87E2-4E3E-B36F-AB7CD3085AE0}" destId="{92D0157F-39E1-483B-B06A-7977E136E38C}" srcOrd="0" destOrd="1" presId="urn:microsoft.com/office/officeart/2008/layout/PictureStrips"/>
    <dgm:cxn modelId="{FFFE5415-43FC-4733-9851-FBC38EE3499A}" srcId="{3101B97A-7472-41F6-BCFB-F034530708DB}" destId="{7000C735-50F4-4DC5-A87D-22584C5327E1}" srcOrd="0" destOrd="0" parTransId="{BC21BAEC-5BEB-4ECD-81B1-0558E397F7F0}" sibTransId="{95D2AD1E-112A-47CB-97A4-47F8B199E922}"/>
    <dgm:cxn modelId="{8B0F8E15-1D37-41AB-A2AD-BD8DC8E778E1}" srcId="{F4A09A12-B75F-40F7-8A2F-2745F73B58D9}" destId="{FEC9B1B3-B6E1-4EA8-A393-8BB24B5277E9}" srcOrd="0" destOrd="0" parTransId="{E9EF0735-E7EB-458E-B946-15650D89024D}" sibTransId="{A9FD4344-FC5E-448A-A5F9-F8C42D1A8D58}"/>
    <dgm:cxn modelId="{3A89631E-E6B6-4580-A8E4-E929DCC2708A}" type="presOf" srcId="{CE1ADBBC-A1B8-4F28-9EE4-1BFBE9EC33BF}" destId="{E5C0E834-E869-414B-AFC5-27ABBACC8456}" srcOrd="0" destOrd="4" presId="urn:microsoft.com/office/officeart/2008/layout/PictureStrips"/>
    <dgm:cxn modelId="{4057A71E-77EA-424C-BF58-C975C6C751A8}" type="presOf" srcId="{2C89E826-62A0-42A7-98FB-45606615A08F}" destId="{7C954119-DAD4-43E1-BDE5-C3986FD1C5B2}" srcOrd="0" destOrd="0" presId="urn:microsoft.com/office/officeart/2008/layout/PictureStrips"/>
    <dgm:cxn modelId="{9B882B20-2649-4F43-8437-8CBC32DE856E}" type="presOf" srcId="{87100BE5-848B-4C59-B73F-0DED7CC20617}" destId="{A6DA5464-3D0D-4DB0-AF4E-CBAC785B96F7}" srcOrd="0" destOrd="3" presId="urn:microsoft.com/office/officeart/2008/layout/PictureStrips"/>
    <dgm:cxn modelId="{760A4A29-83DA-4BC0-87E9-FE16343F578B}" type="presOf" srcId="{321B091D-2843-4A08-BECF-3E0C1F9EAF1F}" destId="{59DE2526-5AB1-4646-8BF5-AD8AFE18EDE2}" srcOrd="0" destOrd="5" presId="urn:microsoft.com/office/officeart/2008/layout/PictureStrips"/>
    <dgm:cxn modelId="{218BAE2A-AAEB-4617-A343-5964947C94ED}" srcId="{3101B97A-7472-41F6-BCFB-F034530708DB}" destId="{6782AECF-9350-4DFF-BCF6-EDE6E55E730B}" srcOrd="1" destOrd="0" parTransId="{4EC8E66A-D82C-4A94-981A-0C00041BE270}" sibTransId="{A2E14AA4-A7DB-463A-8C62-7D8525F9D169}"/>
    <dgm:cxn modelId="{116B9830-5FCA-480D-85D4-A646B7A7DD29}" type="presOf" srcId="{9A630FD9-F776-4EAA-A4C5-F9728125FAA9}" destId="{A6DA5464-3D0D-4DB0-AF4E-CBAC785B96F7}" srcOrd="0" destOrd="6" presId="urn:microsoft.com/office/officeart/2008/layout/PictureStrips"/>
    <dgm:cxn modelId="{223EB330-22AA-436A-A170-3852619A12BF}" type="presOf" srcId="{5A2DD1DA-5F39-4A29-8322-81549E136EA6}" destId="{DB019B84-6E70-4C22-9332-0C8B9034E50B}" srcOrd="0" destOrd="4" presId="urn:microsoft.com/office/officeart/2008/layout/PictureStrips"/>
    <dgm:cxn modelId="{E3B0CF31-1A02-4A57-ADAC-DA831EFDE8B7}" type="presOf" srcId="{3101B97A-7472-41F6-BCFB-F034530708DB}" destId="{A6DA5464-3D0D-4DB0-AF4E-CBAC785B96F7}" srcOrd="0" destOrd="0" presId="urn:microsoft.com/office/officeart/2008/layout/PictureStrips"/>
    <dgm:cxn modelId="{598DE035-ED45-4C27-B182-D76DB3AB8EE3}" srcId="{F4A09A12-B75F-40F7-8A2F-2745F73B58D9}" destId="{CEB8CFA5-CF79-4819-A0CD-10D08E783D6D}" srcOrd="1" destOrd="0" parTransId="{F5179543-2733-4E23-9674-E4FD8B71492C}" sibTransId="{C41D59FD-22D4-4B9D-9272-076BC5BFD5FA}"/>
    <dgm:cxn modelId="{4AC9113A-CF9D-467B-96C3-E2EC3B46645F}" srcId="{7FB37C0F-60CB-4CD6-8896-9A663254400A}" destId="{EF75B357-3135-4BB9-92BA-C97222A675F7}" srcOrd="2" destOrd="0" parTransId="{C623C95E-D239-4184-8F5C-67FB96D7B985}" sibTransId="{9BA6CFB9-B314-4E4A-BE16-5DC7AA19CE24}"/>
    <dgm:cxn modelId="{A4934A3E-0841-4A0E-917A-B500ABF33830}" srcId="{5D966CA8-1B10-41AA-9B19-17DB5F5EECEC}" destId="{F4A09A12-B75F-40F7-8A2F-2745F73B58D9}" srcOrd="0" destOrd="0" parTransId="{F0C51F54-8C39-4435-840E-F9C39E54E951}" sibTransId="{37964D4E-C39C-445E-81FA-07293657BE1A}"/>
    <dgm:cxn modelId="{2D49AA40-3E71-4F1D-8EE0-7A25B4E11769}" type="presOf" srcId="{7BE1BE5F-3BA8-4E34-A490-4A7262D42900}" destId="{6E80EF96-E782-411C-901B-2BD266499472}" srcOrd="0" destOrd="0" presId="urn:microsoft.com/office/officeart/2008/layout/PictureStrips"/>
    <dgm:cxn modelId="{482CC160-AFA0-4233-A572-6A290F7A6893}" srcId="{7BE1BE5F-3BA8-4E34-A490-4A7262D42900}" destId="{F7AA0289-5D78-421C-8807-54062A00F012}" srcOrd="1" destOrd="0" parTransId="{EEF84C97-52FC-4438-8808-8F563AAE8B6E}" sibTransId="{50077C46-3B30-414D-9B26-901FD2DC5C18}"/>
    <dgm:cxn modelId="{6A3F0A44-057A-4623-9C17-F1FBC6F72B00}" srcId="{BCC39A48-08BD-4037-AA48-703253499D7B}" destId="{CE1ADBBC-A1B8-4F28-9EE4-1BFBE9EC33BF}" srcOrd="3" destOrd="0" parTransId="{6A223BFF-E04E-448D-B22E-10AC4859BE57}" sibTransId="{C50B114A-CC8E-436A-9049-214DEE053C0A}"/>
    <dgm:cxn modelId="{8600A849-CDAF-402E-A5C3-A0626BDBB90C}" type="presOf" srcId="{7000C735-50F4-4DC5-A87D-22584C5327E1}" destId="{A6DA5464-3D0D-4DB0-AF4E-CBAC785B96F7}" srcOrd="0" destOrd="1" presId="urn:microsoft.com/office/officeart/2008/layout/PictureStrips"/>
    <dgm:cxn modelId="{DDF4006A-5C97-4FD8-86CA-4EE4E74BE78C}" type="presOf" srcId="{6782AECF-9350-4DFF-BCF6-EDE6E55E730B}" destId="{A6DA5464-3D0D-4DB0-AF4E-CBAC785B96F7}" srcOrd="0" destOrd="2" presId="urn:microsoft.com/office/officeart/2008/layout/PictureStrips"/>
    <dgm:cxn modelId="{854DA86A-468F-4A3A-82CD-5FDE52CA36F4}" srcId="{2C89E826-62A0-42A7-98FB-45606615A08F}" destId="{B8B42E36-246F-4C72-9FAE-96F92365BCA6}" srcOrd="2" destOrd="0" parTransId="{7DB19C92-14FB-46E2-A32D-E69BBFE74A9D}" sibTransId="{E92B8B37-A414-4BF0-975D-3BE371E5444D}"/>
    <dgm:cxn modelId="{97AD6F4E-257F-4B21-81A0-4D5A095B042B}" srcId="{7BE1BE5F-3BA8-4E34-A490-4A7262D42900}" destId="{2C299D4E-B3C2-40D2-A49E-BC2ABB8674F5}" srcOrd="0" destOrd="0" parTransId="{09073BDE-8FBF-4EB6-B989-0B0767D84489}" sibTransId="{B5A9F3DB-FDB0-4872-A5D4-4535334BB920}"/>
    <dgm:cxn modelId="{E4DF9072-8782-4918-B7FD-66DB2B8D41E1}" type="presOf" srcId="{D0A81E74-49B0-4396-A578-F95148002640}" destId="{DB019B84-6E70-4C22-9332-0C8B9034E50B}" srcOrd="0" destOrd="1" presId="urn:microsoft.com/office/officeart/2008/layout/PictureStrips"/>
    <dgm:cxn modelId="{D015CC53-3710-41C9-A1C9-6C5C2FA1C57D}" type="presOf" srcId="{BCC39A48-08BD-4037-AA48-703253499D7B}" destId="{E5C0E834-E869-414B-AFC5-27ABBACC8456}" srcOrd="0" destOrd="0" presId="urn:microsoft.com/office/officeart/2008/layout/PictureStrips"/>
    <dgm:cxn modelId="{D7905A54-305D-4CE9-8AA9-F7483036DB0F}" type="presOf" srcId="{52AF7F18-5886-4E37-9E58-08000EF3919E}" destId="{92D0157F-39E1-483B-B06A-7977E136E38C}" srcOrd="0" destOrd="2" presId="urn:microsoft.com/office/officeart/2008/layout/PictureStrips"/>
    <dgm:cxn modelId="{4D38DA54-9798-404F-A3D0-023C817AF189}" srcId="{49EA3A6E-41DD-4F17-8EA1-A977C1D66F83}" destId="{52AF7F18-5886-4E37-9E58-08000EF3919E}" srcOrd="1" destOrd="0" parTransId="{DC81675F-44DB-4F8A-93AB-908C928D21BB}" sibTransId="{0C9A7D3D-F887-46B5-B973-2DEDB40CBB0E}"/>
    <dgm:cxn modelId="{93C65F76-E58C-4DB0-8A84-3486CD37E1E3}" srcId="{2C89E826-62A0-42A7-98FB-45606615A08F}" destId="{6CE7D6C7-96EE-44F9-96B6-84262B27CB7A}" srcOrd="3" destOrd="0" parTransId="{9C3E7F55-7E07-4B1D-BAE2-5838B3C18218}" sibTransId="{EE3B771B-B800-4031-96D3-9096FD3622C1}"/>
    <dgm:cxn modelId="{955C0077-AA14-4FD3-AF2E-7A5C83A56839}" type="presOf" srcId="{CEB8CFA5-CF79-4819-A0CD-10D08E783D6D}" destId="{59DE2526-5AB1-4646-8BF5-AD8AFE18EDE2}" srcOrd="0" destOrd="2" presId="urn:microsoft.com/office/officeart/2008/layout/PictureStrips"/>
    <dgm:cxn modelId="{632E5957-FF81-4F1D-A39D-7075872D5C84}" srcId="{3101B97A-7472-41F6-BCFB-F034530708DB}" destId="{014F699C-A4FA-4D97-ADF7-778EBE0A9A3F}" srcOrd="3" destOrd="0" parTransId="{8D0AE918-625D-4735-B2D1-905A979EFCF5}" sibTransId="{F0309DD3-5515-468D-9EA6-3D28003377FC}"/>
    <dgm:cxn modelId="{82DACE7E-FE29-4EB6-807B-CD75C03CD470}" srcId="{49EA3A6E-41DD-4F17-8EA1-A977C1D66F83}" destId="{CEEFEDD5-87E2-4E3E-B36F-AB7CD3085AE0}" srcOrd="0" destOrd="0" parTransId="{BDA9D4C8-67BA-4B03-81B0-37829A53869F}" sibTransId="{1B359CEF-E66D-4616-AB6D-C8EDAFAEB125}"/>
    <dgm:cxn modelId="{0B96A481-9E9F-4A8E-81A0-64BCDFB11395}" srcId="{BCC39A48-08BD-4037-AA48-703253499D7B}" destId="{5F7C1B11-308C-4349-B099-4FA6FAC443D4}" srcOrd="2" destOrd="0" parTransId="{D902E3CD-8DB1-4FB1-9FD3-FEE4F5F0A3C2}" sibTransId="{A869E89A-8072-4E79-B2BB-251067CADB7D}"/>
    <dgm:cxn modelId="{54CC1184-D780-4893-BDB8-69584DFCA306}" srcId="{5D966CA8-1B10-41AA-9B19-17DB5F5EECEC}" destId="{7FB37C0F-60CB-4CD6-8896-9A663254400A}" srcOrd="1" destOrd="0" parTransId="{CFDBAE84-6DE6-41D3-AF29-F1C84DAD1D40}" sibTransId="{779871DA-7BAF-4A65-9EF5-84DAFFE6D5F4}"/>
    <dgm:cxn modelId="{FC32A985-7704-4CDE-A9DB-271855A002C1}" type="presOf" srcId="{7FB37C0F-60CB-4CD6-8896-9A663254400A}" destId="{DB019B84-6E70-4C22-9332-0C8B9034E50B}" srcOrd="0" destOrd="0" presId="urn:microsoft.com/office/officeart/2008/layout/PictureStrips"/>
    <dgm:cxn modelId="{2D977586-C39A-4E50-B1CD-64FFB2A5BD13}" type="presOf" srcId="{F4A09A12-B75F-40F7-8A2F-2745F73B58D9}" destId="{59DE2526-5AB1-4646-8BF5-AD8AFE18EDE2}" srcOrd="0" destOrd="0" presId="urn:microsoft.com/office/officeart/2008/layout/PictureStrips"/>
    <dgm:cxn modelId="{F950BD8C-E7D4-43C0-93C5-96F70B0A18D7}" type="presOf" srcId="{FEC9B1B3-B6E1-4EA8-A393-8BB24B5277E9}" destId="{59DE2526-5AB1-4646-8BF5-AD8AFE18EDE2}" srcOrd="0" destOrd="1" presId="urn:microsoft.com/office/officeart/2008/layout/PictureStrips"/>
    <dgm:cxn modelId="{13A3748D-9C17-4478-B0E4-3D5CE5E3E3E4}" srcId="{5D966CA8-1B10-41AA-9B19-17DB5F5EECEC}" destId="{BCC39A48-08BD-4037-AA48-703253499D7B}" srcOrd="3" destOrd="0" parTransId="{3A5758FC-64F9-4FFA-92A8-3C26916F50EA}" sibTransId="{B45B56D6-975F-419D-81D4-B3668757AEFC}"/>
    <dgm:cxn modelId="{37FC0C8F-6514-4180-994D-A68E005432A6}" srcId="{7FB37C0F-60CB-4CD6-8896-9A663254400A}" destId="{D0A81E74-49B0-4396-A578-F95148002640}" srcOrd="0" destOrd="0" parTransId="{2BC5BBD1-9DD5-4F6C-BCF6-58CD1712ECB4}" sibTransId="{4C653235-47CE-420F-8A00-A80373443E89}"/>
    <dgm:cxn modelId="{0F95EE90-65BC-4F02-A470-643519CD38ED}" type="presOf" srcId="{49EA3A6E-41DD-4F17-8EA1-A977C1D66F83}" destId="{92D0157F-39E1-483B-B06A-7977E136E38C}" srcOrd="0" destOrd="0" presId="urn:microsoft.com/office/officeart/2008/layout/PictureStrips"/>
    <dgm:cxn modelId="{67CE8591-65DD-4E13-ACAB-DB8D88483501}" srcId="{F4A09A12-B75F-40F7-8A2F-2745F73B58D9}" destId="{93A11E00-31A7-477B-AE1C-5D940EC0F996}" srcOrd="3" destOrd="0" parTransId="{7F8ECE43-188E-460E-9630-4783B1623F18}" sibTransId="{9D37991D-C8E9-4F36-A28F-CDA99C005912}"/>
    <dgm:cxn modelId="{BC65B098-AABA-491C-A3E7-71D6F373632F}" type="presOf" srcId="{93A11E00-31A7-477B-AE1C-5D940EC0F996}" destId="{59DE2526-5AB1-4646-8BF5-AD8AFE18EDE2}" srcOrd="0" destOrd="4" presId="urn:microsoft.com/office/officeart/2008/layout/PictureStrips"/>
    <dgm:cxn modelId="{70AAFE98-205A-4E8A-9D7B-08A9B8D3E259}" srcId="{F4A09A12-B75F-40F7-8A2F-2745F73B58D9}" destId="{E25B1D00-2E25-472E-8BEC-091796A6CEAC}" srcOrd="2" destOrd="0" parTransId="{0858A198-44D2-4233-8D40-A50832058D36}" sibTransId="{37CBA4F5-5E72-412E-AAD7-9D7B074595F3}"/>
    <dgm:cxn modelId="{79010C9B-191B-4703-98B1-54E6542EE3C5}" type="presOf" srcId="{E25B1D00-2E25-472E-8BEC-091796A6CEAC}" destId="{59DE2526-5AB1-4646-8BF5-AD8AFE18EDE2}" srcOrd="0" destOrd="3" presId="urn:microsoft.com/office/officeart/2008/layout/PictureStrips"/>
    <dgm:cxn modelId="{532445A1-C6A3-4BD7-80E4-398AA93E6626}" type="presOf" srcId="{014F699C-A4FA-4D97-ADF7-778EBE0A9A3F}" destId="{A6DA5464-3D0D-4DB0-AF4E-CBAC785B96F7}" srcOrd="0" destOrd="4" presId="urn:microsoft.com/office/officeart/2008/layout/PictureStrips"/>
    <dgm:cxn modelId="{F6E6EEB1-1B55-4E01-B322-C36AD0CA3A12}" srcId="{2C89E826-62A0-42A7-98FB-45606615A08F}" destId="{F0170EB7-C42E-4C24-98BB-70AB91B6D9BE}" srcOrd="0" destOrd="0" parTransId="{BB2AF354-27C4-4181-A1F8-601745B22511}" sibTransId="{6053099E-FF50-4767-976F-22B444E5428A}"/>
    <dgm:cxn modelId="{F792B2B3-A564-40F0-A773-64D10D03A127}" type="presOf" srcId="{1DED7357-A3F8-418E-ADA8-FAC29A217F24}" destId="{DB019B84-6E70-4C22-9332-0C8B9034E50B}" srcOrd="0" destOrd="2" presId="urn:microsoft.com/office/officeart/2008/layout/PictureStrips"/>
    <dgm:cxn modelId="{683584B5-6530-4D9D-986C-27B697BC2128}" srcId="{3101B97A-7472-41F6-BCFB-F034530708DB}" destId="{87100BE5-848B-4C59-B73F-0DED7CC20617}" srcOrd="2" destOrd="0" parTransId="{BB746637-79AE-41D5-8F7A-0DCD46EFF357}" sibTransId="{A92C8FFD-47E4-45D8-9FBB-6C278C5421F1}"/>
    <dgm:cxn modelId="{86DD1EC5-E2DA-4C6E-B8DE-FCD7CA600D86}" srcId="{5D966CA8-1B10-41AA-9B19-17DB5F5EECEC}" destId="{2C89E826-62A0-42A7-98FB-45606615A08F}" srcOrd="6" destOrd="0" parTransId="{163A4AE0-6A45-4EEF-8FFF-048FAA3872E1}" sibTransId="{B568D7D1-F5E9-4FB8-BB0B-5026FE322661}"/>
    <dgm:cxn modelId="{3D1C9EC6-6D03-4662-BD42-692543D90ED3}" srcId="{7FB37C0F-60CB-4CD6-8896-9A663254400A}" destId="{5A2DD1DA-5F39-4A29-8322-81549E136EA6}" srcOrd="3" destOrd="0" parTransId="{20037C48-16C4-4F3A-9FB1-489C03899878}" sibTransId="{03BF4A49-0895-483F-A832-9EBB98C2D18C}"/>
    <dgm:cxn modelId="{1C0F65C8-2925-4664-8708-3470B894BED7}" srcId="{F4A09A12-B75F-40F7-8A2F-2745F73B58D9}" destId="{321B091D-2843-4A08-BECF-3E0C1F9EAF1F}" srcOrd="4" destOrd="0" parTransId="{07DDC888-336C-4DD2-831A-E2B6975ADB8E}" sibTransId="{A25BAA9A-D44B-4237-B40F-E4F22544075B}"/>
    <dgm:cxn modelId="{1D6C57CA-98B0-41D2-95DD-846F98F4D154}" srcId="{3101B97A-7472-41F6-BCFB-F034530708DB}" destId="{20D33EB1-9BE4-4A67-9F2E-9E66680A3918}" srcOrd="4" destOrd="0" parTransId="{FD7233DC-A55A-4320-BDE4-E8A195D85A8F}" sibTransId="{9B0510DC-C96B-4367-903A-56F430AE4414}"/>
    <dgm:cxn modelId="{DA27A1CB-210F-4D7B-8BEA-3671AD7ECF3F}" type="presOf" srcId="{32F8BA24-5939-480A-8BF0-4570D1E1F57F}" destId="{7C954119-DAD4-43E1-BDE5-C3986FD1C5B2}" srcOrd="0" destOrd="2" presId="urn:microsoft.com/office/officeart/2008/layout/PictureStrips"/>
    <dgm:cxn modelId="{0AEA16CF-5F10-48FC-8550-9BBB507B9CCE}" srcId="{7FB37C0F-60CB-4CD6-8896-9A663254400A}" destId="{1DED7357-A3F8-418E-ADA8-FAC29A217F24}" srcOrd="1" destOrd="0" parTransId="{98DA2E56-5EAC-4FB6-970A-931E6F7FCD54}" sibTransId="{12B5F32F-887A-4C82-B593-DA7B55229197}"/>
    <dgm:cxn modelId="{0816E5D0-7FC3-4A27-9F07-21049F5BEE96}" type="presOf" srcId="{804E3BD5-9C5D-4494-8828-36B7BEDBBBD1}" destId="{E5C0E834-E869-414B-AFC5-27ABBACC8456}" srcOrd="0" destOrd="2" presId="urn:microsoft.com/office/officeart/2008/layout/PictureStrips"/>
    <dgm:cxn modelId="{404FC6D4-0E7A-4D78-BDCF-F36879E106E7}" type="presOf" srcId="{2C299D4E-B3C2-40D2-A49E-BC2ABB8674F5}" destId="{6E80EF96-E782-411C-901B-2BD266499472}" srcOrd="0" destOrd="1" presId="urn:microsoft.com/office/officeart/2008/layout/PictureStrips"/>
    <dgm:cxn modelId="{542043DA-4838-437D-832A-69ED9E9B1FDA}" srcId="{5D966CA8-1B10-41AA-9B19-17DB5F5EECEC}" destId="{49EA3A6E-41DD-4F17-8EA1-A977C1D66F83}" srcOrd="2" destOrd="0" parTransId="{BFC16A9F-A1D8-416C-B3BE-C38B83D921E1}" sibTransId="{E549E449-B5C4-41B2-9CDE-068EBCFAA8DA}"/>
    <dgm:cxn modelId="{794A00DE-5D4A-48B6-8222-E0CE53B48AC7}" srcId="{BCC39A48-08BD-4037-AA48-703253499D7B}" destId="{87F90907-0A71-4912-A191-8802A2A5B21B}" srcOrd="0" destOrd="0" parTransId="{EB4C26DB-ADC8-4B33-B7A8-3674DEC0367A}" sibTransId="{677BB410-260C-4291-B765-11DE45A4BAD6}"/>
    <dgm:cxn modelId="{4160DBE1-8B72-41DA-972C-AEE9F0E6FD98}" srcId="{3101B97A-7472-41F6-BCFB-F034530708DB}" destId="{9A630FD9-F776-4EAA-A4C5-F9728125FAA9}" srcOrd="5" destOrd="0" parTransId="{8686A37C-8B11-4B07-AA8C-0DDC1BE9E9D1}" sibTransId="{BC5E324A-CB76-447E-BD5C-725C0CB4E561}"/>
    <dgm:cxn modelId="{318CFFEA-4EF6-461B-A44D-5AEC0DF06067}" type="presOf" srcId="{20D33EB1-9BE4-4A67-9F2E-9E66680A3918}" destId="{A6DA5464-3D0D-4DB0-AF4E-CBAC785B96F7}" srcOrd="0" destOrd="5" presId="urn:microsoft.com/office/officeart/2008/layout/PictureStrips"/>
    <dgm:cxn modelId="{5EC152ED-ADB3-4884-A4FB-F20C8E8B3950}" srcId="{2C89E826-62A0-42A7-98FB-45606615A08F}" destId="{32F8BA24-5939-480A-8BF0-4570D1E1F57F}" srcOrd="1" destOrd="0" parTransId="{963BA742-96B7-431B-8C52-B7EC2B50D1E1}" sibTransId="{BAB5A98C-0867-4CBF-8659-5CF4ACA8A2C4}"/>
    <dgm:cxn modelId="{F76FCAF0-6CD3-4A6A-8C58-8554C8C6DE42}" type="presOf" srcId="{5F7C1B11-308C-4349-B099-4FA6FAC443D4}" destId="{E5C0E834-E869-414B-AFC5-27ABBACC8456}" srcOrd="0" destOrd="3" presId="urn:microsoft.com/office/officeart/2008/layout/PictureStrips"/>
    <dgm:cxn modelId="{072A61F2-3059-4E1A-B440-B99784E7BEE5}" type="presOf" srcId="{6CE7D6C7-96EE-44F9-96B6-84262B27CB7A}" destId="{7C954119-DAD4-43E1-BDE5-C3986FD1C5B2}" srcOrd="0" destOrd="4" presId="urn:microsoft.com/office/officeart/2008/layout/PictureStrips"/>
    <dgm:cxn modelId="{589FB8FD-E930-4226-85BE-81E9B8E26853}" type="presOf" srcId="{87F90907-0A71-4912-A191-8802A2A5B21B}" destId="{E5C0E834-E869-414B-AFC5-27ABBACC8456}" srcOrd="0" destOrd="1" presId="urn:microsoft.com/office/officeart/2008/layout/PictureStrips"/>
    <dgm:cxn modelId="{0C96D9F5-12E2-428B-9A5E-B832CD096E4C}" type="presParOf" srcId="{E7AFF7C6-29E6-4410-9A5A-07052B6BBCC8}" destId="{66FCE74E-3721-4AB7-B7B4-E58EC0C7D17B}" srcOrd="0" destOrd="0" presId="urn:microsoft.com/office/officeart/2008/layout/PictureStrips"/>
    <dgm:cxn modelId="{F046A2B3-A4F7-4340-9D90-A2CC058F12DE}" type="presParOf" srcId="{66FCE74E-3721-4AB7-B7B4-E58EC0C7D17B}" destId="{59DE2526-5AB1-4646-8BF5-AD8AFE18EDE2}" srcOrd="0" destOrd="0" presId="urn:microsoft.com/office/officeart/2008/layout/PictureStrips"/>
    <dgm:cxn modelId="{DCFB2DC7-B536-48E2-878C-806B84F346AD}" type="presParOf" srcId="{66FCE74E-3721-4AB7-B7B4-E58EC0C7D17B}" destId="{1DCBFC35-1992-412D-8F63-6D80F4DDD85A}" srcOrd="1" destOrd="0" presId="urn:microsoft.com/office/officeart/2008/layout/PictureStrips"/>
    <dgm:cxn modelId="{A5911D02-F127-4858-92CC-5E633030266A}" type="presParOf" srcId="{E7AFF7C6-29E6-4410-9A5A-07052B6BBCC8}" destId="{A950264C-8566-46EF-B838-2F2A720F1F48}" srcOrd="1" destOrd="0" presId="urn:microsoft.com/office/officeart/2008/layout/PictureStrips"/>
    <dgm:cxn modelId="{BB5EFA25-A243-4FC9-A514-8D3070B40E78}" type="presParOf" srcId="{E7AFF7C6-29E6-4410-9A5A-07052B6BBCC8}" destId="{61CB3E7F-BC64-48DD-979B-BAFC1873EABE}" srcOrd="2" destOrd="0" presId="urn:microsoft.com/office/officeart/2008/layout/PictureStrips"/>
    <dgm:cxn modelId="{F5DBE0AD-159B-4DA0-835A-04B8200E16C8}" type="presParOf" srcId="{61CB3E7F-BC64-48DD-979B-BAFC1873EABE}" destId="{DB019B84-6E70-4C22-9332-0C8B9034E50B}" srcOrd="0" destOrd="0" presId="urn:microsoft.com/office/officeart/2008/layout/PictureStrips"/>
    <dgm:cxn modelId="{87863396-BA17-4671-8A85-D2EA67992287}" type="presParOf" srcId="{61CB3E7F-BC64-48DD-979B-BAFC1873EABE}" destId="{1F9DD226-79E6-4873-A159-688BDB206727}" srcOrd="1" destOrd="0" presId="urn:microsoft.com/office/officeart/2008/layout/PictureStrips"/>
    <dgm:cxn modelId="{FCFB9AF0-C552-4898-A1C1-74CB03D856C6}" type="presParOf" srcId="{E7AFF7C6-29E6-4410-9A5A-07052B6BBCC8}" destId="{2738E3C6-BB79-4FD0-98E9-DCD94303D578}" srcOrd="3" destOrd="0" presId="urn:microsoft.com/office/officeart/2008/layout/PictureStrips"/>
    <dgm:cxn modelId="{06199F79-349E-4E5F-B1FE-D24EACBFB54D}" type="presParOf" srcId="{E7AFF7C6-29E6-4410-9A5A-07052B6BBCC8}" destId="{B00ABA1C-1C92-496E-85C0-24CBC6B7083A}" srcOrd="4" destOrd="0" presId="urn:microsoft.com/office/officeart/2008/layout/PictureStrips"/>
    <dgm:cxn modelId="{296F272C-1935-45C8-9697-785AC3B32BF5}" type="presParOf" srcId="{B00ABA1C-1C92-496E-85C0-24CBC6B7083A}" destId="{92D0157F-39E1-483B-B06A-7977E136E38C}" srcOrd="0" destOrd="0" presId="urn:microsoft.com/office/officeart/2008/layout/PictureStrips"/>
    <dgm:cxn modelId="{95494B57-12BC-4814-88C8-8367E3C9BB8A}" type="presParOf" srcId="{B00ABA1C-1C92-496E-85C0-24CBC6B7083A}" destId="{D730682D-A868-4522-BD6F-D35F3BF3F399}" srcOrd="1" destOrd="0" presId="urn:microsoft.com/office/officeart/2008/layout/PictureStrips"/>
    <dgm:cxn modelId="{D150643C-3192-416A-BA6F-63D0835D5734}" type="presParOf" srcId="{E7AFF7C6-29E6-4410-9A5A-07052B6BBCC8}" destId="{5CFD22B6-0D0A-4D72-BCC7-ABD5AB404A0F}" srcOrd="5" destOrd="0" presId="urn:microsoft.com/office/officeart/2008/layout/PictureStrips"/>
    <dgm:cxn modelId="{724B1164-9A07-4D85-9594-C7F3BC3BC045}" type="presParOf" srcId="{E7AFF7C6-29E6-4410-9A5A-07052B6BBCC8}" destId="{E16F2DE7-0488-4F39-ACC1-620B6BB405A6}" srcOrd="6" destOrd="0" presId="urn:microsoft.com/office/officeart/2008/layout/PictureStrips"/>
    <dgm:cxn modelId="{ADE5FFA7-F27B-4910-92B7-5CC2C1A95405}" type="presParOf" srcId="{E16F2DE7-0488-4F39-ACC1-620B6BB405A6}" destId="{E5C0E834-E869-414B-AFC5-27ABBACC8456}" srcOrd="0" destOrd="0" presId="urn:microsoft.com/office/officeart/2008/layout/PictureStrips"/>
    <dgm:cxn modelId="{BB7AF261-7941-4740-9095-B292CF18DEDD}" type="presParOf" srcId="{E16F2DE7-0488-4F39-ACC1-620B6BB405A6}" destId="{D831F894-1F1F-4642-A3B4-A63E347F724E}" srcOrd="1" destOrd="0" presId="urn:microsoft.com/office/officeart/2008/layout/PictureStrips"/>
    <dgm:cxn modelId="{5D46274B-0232-4C79-B7C1-F136EB654A09}" type="presParOf" srcId="{E7AFF7C6-29E6-4410-9A5A-07052B6BBCC8}" destId="{FF22DC0B-6793-4449-B4B2-B65A8FC41BAB}" srcOrd="7" destOrd="0" presId="urn:microsoft.com/office/officeart/2008/layout/PictureStrips"/>
    <dgm:cxn modelId="{0BE51AFA-0731-4D20-957E-0766A561068D}" type="presParOf" srcId="{E7AFF7C6-29E6-4410-9A5A-07052B6BBCC8}" destId="{385976EB-CC61-40B0-AC2D-2E3EB4FCA08C}" srcOrd="8" destOrd="0" presId="urn:microsoft.com/office/officeart/2008/layout/PictureStrips"/>
    <dgm:cxn modelId="{5BC79E54-D3FB-4A65-AD32-2B9643472656}" type="presParOf" srcId="{385976EB-CC61-40B0-AC2D-2E3EB4FCA08C}" destId="{A6DA5464-3D0D-4DB0-AF4E-CBAC785B96F7}" srcOrd="0" destOrd="0" presId="urn:microsoft.com/office/officeart/2008/layout/PictureStrips"/>
    <dgm:cxn modelId="{0DBDB62B-E695-4189-BDDD-A1226810D139}" type="presParOf" srcId="{385976EB-CC61-40B0-AC2D-2E3EB4FCA08C}" destId="{CBE5B12B-500A-4603-BD30-EEFF5C0B29B7}" srcOrd="1" destOrd="0" presId="urn:microsoft.com/office/officeart/2008/layout/PictureStrips"/>
    <dgm:cxn modelId="{53D0B195-A08C-4276-8A6B-8BDFA467EDF4}" type="presParOf" srcId="{E7AFF7C6-29E6-4410-9A5A-07052B6BBCC8}" destId="{3EB9D361-DC9F-42A9-9193-BDC945496244}" srcOrd="9" destOrd="0" presId="urn:microsoft.com/office/officeart/2008/layout/PictureStrips"/>
    <dgm:cxn modelId="{35AC3BD7-E10E-4F30-A552-B8CADCC2678B}" type="presParOf" srcId="{E7AFF7C6-29E6-4410-9A5A-07052B6BBCC8}" destId="{F6465791-B855-41DE-91C1-E6DE12A40A86}" srcOrd="10" destOrd="0" presId="urn:microsoft.com/office/officeart/2008/layout/PictureStrips"/>
    <dgm:cxn modelId="{8A20DF21-D2C1-42BB-B6B3-19B4EFB63E42}" type="presParOf" srcId="{F6465791-B855-41DE-91C1-E6DE12A40A86}" destId="{6E80EF96-E782-411C-901B-2BD266499472}" srcOrd="0" destOrd="0" presId="urn:microsoft.com/office/officeart/2008/layout/PictureStrips"/>
    <dgm:cxn modelId="{B762BBD2-C02E-4901-BF56-57716EB2A4C2}" type="presParOf" srcId="{F6465791-B855-41DE-91C1-E6DE12A40A86}" destId="{1979B9E8-13B8-43F2-B9FC-C508C07CFFD2}" srcOrd="1" destOrd="0" presId="urn:microsoft.com/office/officeart/2008/layout/PictureStrips"/>
    <dgm:cxn modelId="{181E7D19-C891-48C7-832F-B5E6E7F78BEA}" type="presParOf" srcId="{E7AFF7C6-29E6-4410-9A5A-07052B6BBCC8}" destId="{C4EA410A-3B48-4944-9086-81E2C83B7D3C}" srcOrd="11" destOrd="0" presId="urn:microsoft.com/office/officeart/2008/layout/PictureStrips"/>
    <dgm:cxn modelId="{4CD4491A-BD7F-404B-A253-C06A444617B1}" type="presParOf" srcId="{E7AFF7C6-29E6-4410-9A5A-07052B6BBCC8}" destId="{47054499-BC66-4998-9111-C8ADEC316E52}" srcOrd="12" destOrd="0" presId="urn:microsoft.com/office/officeart/2008/layout/PictureStrips"/>
    <dgm:cxn modelId="{A9B3BAAE-C363-4377-BF4B-BEA4DF0DE4E0}" type="presParOf" srcId="{47054499-BC66-4998-9111-C8ADEC316E52}" destId="{7C954119-DAD4-43E1-BDE5-C3986FD1C5B2}" srcOrd="0" destOrd="0" presId="urn:microsoft.com/office/officeart/2008/layout/PictureStrips"/>
    <dgm:cxn modelId="{C7AC1089-C088-485F-B4C1-8371DBA7F950}" type="presParOf" srcId="{47054499-BC66-4998-9111-C8ADEC316E52}" destId="{DB446C95-0772-4686-9616-02BB6875CE6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r>
            <a:rPr lang="ru-RU" sz="1000" dirty="0"/>
            <a:t>загрузка файла с данными</a:t>
          </a:r>
          <a:r>
            <a:rPr lang="en-US" sz="1000" dirty="0"/>
            <a:t>: </a:t>
          </a:r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en-US" sz="1000" dirty="0"/>
            <a:t>10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AFB4ECA3-4F38-4FB8-A979-1A328AB49835}">
      <dgm:prSet phldrT="[Текст]"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 = </a:t>
          </a:r>
          <a:r>
            <a:rPr lang="en-US" sz="1000" b="1" dirty="0" err="1">
              <a:solidFill>
                <a:srgbClr val="00297A"/>
              </a:solidFill>
            </a:rPr>
            <a:t>pd.read_csv</a:t>
          </a:r>
          <a:r>
            <a:rPr lang="en-US" sz="1000" b="1" dirty="0">
              <a:solidFill>
                <a:srgbClr val="00297A"/>
              </a:solidFill>
            </a:rPr>
            <a:t>("amazon.csv", </a:t>
          </a:r>
          <a:r>
            <a:rPr lang="en-US" sz="1000" b="1" dirty="0" err="1">
              <a:solidFill>
                <a:srgbClr val="00297A"/>
              </a:solidFill>
            </a:rPr>
            <a:t>sep</a:t>
          </a:r>
          <a:r>
            <a:rPr lang="en-US" sz="1000" b="1" dirty="0">
              <a:solidFill>
                <a:srgbClr val="00297A"/>
              </a:solidFill>
            </a:rPr>
            <a:t> = ',', decimal = ',') </a:t>
          </a:r>
          <a:endParaRPr lang="ru-BY" sz="1000" b="1" dirty="0">
            <a:solidFill>
              <a:srgbClr val="00297A"/>
            </a:solidFill>
          </a:endParaRPr>
        </a:p>
      </dgm:t>
    </dgm:pt>
    <dgm:pt modelId="{606C375A-7100-47A5-A14F-3FAAC2CA3CA5}" type="parTrans" cxnId="{718A182F-A13A-4EFD-8B37-68D71FAEC26B}">
      <dgm:prSet/>
      <dgm:spPr/>
      <dgm:t>
        <a:bodyPr/>
        <a:lstStyle/>
        <a:p>
          <a:endParaRPr lang="ru-BY" sz="1000"/>
        </a:p>
      </dgm:t>
    </dgm:pt>
    <dgm:pt modelId="{F49C9C01-74EB-4C09-8840-E37CB0148017}" type="sibTrans" cxnId="{718A182F-A13A-4EFD-8B37-68D71FAEC26B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/>
            <a:t>удаление значков валюты, разделителя групп разрядов </a:t>
          </a:r>
          <a:r>
            <a:rPr lang="en-US" sz="1000" dirty="0"/>
            <a:t>‘,’</a:t>
          </a:r>
          <a:r>
            <a:rPr lang="ru-RU" sz="1000" dirty="0"/>
            <a:t> и %</a:t>
          </a:r>
          <a:r>
            <a:rPr lang="en-US" sz="1000" dirty="0"/>
            <a:t>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82D6316E-B650-4A4B-9A96-FF7F93A92667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gm:t>
    </dgm:pt>
    <dgm:pt modelId="{6B5E34CE-185C-4BAA-9A0D-FB176281A6F4}" type="parTrans" cxnId="{D31FB067-4752-4EC4-B5FB-A2D56614BA55}">
      <dgm:prSet/>
      <dgm:spPr/>
      <dgm:t>
        <a:bodyPr/>
        <a:lstStyle/>
        <a:p>
          <a:endParaRPr lang="ru-BY" sz="1000"/>
        </a:p>
      </dgm:t>
    </dgm:pt>
    <dgm:pt modelId="{9822D64A-9447-44F0-A9EB-8A2B1F219E0E}" type="sibTrans" cxnId="{D31FB067-4752-4EC4-B5FB-A2D56614BA55}">
      <dgm:prSet/>
      <dgm:spPr/>
      <dgm:t>
        <a:bodyPr/>
        <a:lstStyle/>
        <a:p>
          <a:endParaRPr lang="ru-BY" sz="1000"/>
        </a:p>
      </dgm:t>
    </dgm:pt>
    <dgm:pt modelId="{006223D1-076A-4431-9BA0-551FFC32B0C9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</a:t>
          </a:r>
          <a:r>
            <a:rPr lang="ru-BY" sz="1000" b="1" dirty="0">
              <a:solidFill>
                <a:srgbClr val="00297A"/>
              </a:solidFill>
            </a:rPr>
            <a:t>₹",‘’)</a:t>
          </a:r>
          <a:r>
            <a:rPr lang="en-US" sz="1000" b="1" dirty="0">
              <a:solidFill>
                <a:srgbClr val="00297A"/>
              </a:solidFill>
            </a:rPr>
            <a:t> ; 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(",",‘’); amazon['</a:t>
          </a:r>
          <a:r>
            <a:rPr lang="en-US" sz="1000" b="1" dirty="0" err="1">
              <a:solidFill>
                <a:srgbClr val="00297A"/>
              </a:solidFill>
            </a:rPr>
            <a:t>discount_percentage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('%','')</a:t>
          </a:r>
          <a:endParaRPr lang="ru-BY" sz="1000" b="1" dirty="0">
            <a:solidFill>
              <a:srgbClr val="00297A"/>
            </a:solidFill>
          </a:endParaRPr>
        </a:p>
      </dgm:t>
    </dgm:pt>
    <dgm:pt modelId="{9CB72772-1C00-4A8A-A768-0AC4F8D3B6C7}" type="parTrans" cxnId="{181F0431-8724-489C-A859-E1A3EB101BC7}">
      <dgm:prSet/>
      <dgm:spPr/>
      <dgm:t>
        <a:bodyPr/>
        <a:lstStyle/>
        <a:p>
          <a:endParaRPr lang="ru-BY" sz="1000"/>
        </a:p>
      </dgm:t>
    </dgm:pt>
    <dgm:pt modelId="{D30018EB-0EE5-4BFB-A97C-D766D00AD91D}" type="sibTrans" cxnId="{181F0431-8724-489C-A859-E1A3EB101BC7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dirty="0"/>
            <a:t>приведение столбцов к нужному типу данных:</a:t>
          </a:r>
          <a:endParaRPr lang="ru-BY" sz="10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’]. </a:t>
          </a:r>
          <a:r>
            <a:rPr lang="en-US" sz="1000" b="1" dirty="0" err="1">
              <a:solidFill>
                <a:srgbClr val="00297A"/>
              </a:solidFill>
            </a:rPr>
            <a:t>astype</a:t>
          </a:r>
          <a:r>
            <a:rPr lang="en-US" sz="1000" b="1" dirty="0">
              <a:solidFill>
                <a:srgbClr val="00297A"/>
              </a:solidFill>
            </a:rPr>
            <a:t>('float64’</a:t>
          </a:r>
          <a:r>
            <a:rPr lang="ru-RU" sz="1000" b="1" dirty="0">
              <a:solidFill>
                <a:srgbClr val="00297A"/>
              </a:solidFill>
            </a:rPr>
            <a:t>)   …(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sv-SE" sz="1000" b="1" dirty="0">
              <a:solidFill>
                <a:srgbClr val="00297A"/>
              </a:solidFill>
            </a:rPr>
            <a:t>string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ru-RU" sz="1000" b="1" dirty="0">
              <a:solidFill>
                <a:srgbClr val="00297A"/>
              </a:solidFill>
            </a:rPr>
            <a:t>)/(</a:t>
          </a:r>
          <a:r>
            <a:rPr lang="en-US" sz="1000" b="1" dirty="0">
              <a:solidFill>
                <a:srgbClr val="00297A"/>
              </a:solidFill>
            </a:rPr>
            <a:t>'int’</a:t>
          </a:r>
          <a:r>
            <a:rPr lang="ru-RU" sz="1000" b="1" dirty="0">
              <a:solidFill>
                <a:srgbClr val="00297A"/>
              </a:solidFill>
            </a:rPr>
            <a:t>)</a:t>
          </a:r>
          <a:endParaRPr lang="ru-BY" sz="1000" b="1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962F9E52-F416-41E9-8800-10ACF85AFC9A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amazon['rating'].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('|','4.0')</a:t>
          </a:r>
          <a:endParaRPr lang="ru-BY" sz="1000" b="1" dirty="0">
            <a:solidFill>
              <a:srgbClr val="00297A"/>
            </a:solidFill>
          </a:endParaRPr>
        </a:p>
      </dgm:t>
    </dgm:pt>
    <dgm:pt modelId="{81653252-20F0-4CC4-AEAC-57D67498577C}" type="parTrans" cxnId="{F0960451-4AE3-4122-A753-C776DF929C05}">
      <dgm:prSet/>
      <dgm:spPr/>
      <dgm:t>
        <a:bodyPr/>
        <a:lstStyle/>
        <a:p>
          <a:endParaRPr lang="ru-BY" sz="1000"/>
        </a:p>
      </dgm:t>
    </dgm:pt>
    <dgm:pt modelId="{DC044C5D-D916-404C-99D3-E5593155EFBC}" type="sibTrans" cxnId="{F0960451-4AE3-4122-A753-C776DF929C05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при обработке </a:t>
          </a:r>
          <a:r>
            <a:rPr lang="en-US" sz="1000" dirty="0"/>
            <a:t>rating </a:t>
          </a:r>
          <a:r>
            <a:rPr lang="ru-RU" sz="1000" dirty="0"/>
            <a:t>обнаружен знак </a:t>
          </a:r>
          <a:r>
            <a:rPr lang="en-US" sz="1000" dirty="0"/>
            <a:t>‘|’</a:t>
          </a:r>
          <a:r>
            <a:rPr lang="ru-RU" sz="1000" dirty="0"/>
            <a:t>- замена его на реальный рейтинг с сайта:</a:t>
          </a:r>
          <a:endParaRPr lang="ru-BY" sz="1000" dirty="0"/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04F37010-4A2B-4182-85B6-171B50B06BF9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amazon.loc</a:t>
          </a:r>
          <a:r>
            <a:rPr lang="en-US" sz="1000" b="1" dirty="0">
              <a:solidFill>
                <a:srgbClr val="00297A"/>
              </a:solidFill>
            </a:rPr>
            <a:t>[282, 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']='47'</a:t>
          </a:r>
          <a:endParaRPr lang="ru-BY" sz="1000" b="1" dirty="0">
            <a:solidFill>
              <a:srgbClr val="00297A"/>
            </a:solidFill>
          </a:endParaRPr>
        </a:p>
      </dgm:t>
    </dgm:pt>
    <dgm:pt modelId="{1F8DD404-FAA8-4D33-9BE6-868007720292}" type="parTrans" cxnId="{68682957-4BA9-488A-97E0-BBB361BD8811}">
      <dgm:prSet/>
      <dgm:spPr/>
      <dgm:t>
        <a:bodyPr/>
        <a:lstStyle/>
        <a:p>
          <a:endParaRPr lang="ru-BY" sz="1000"/>
        </a:p>
      </dgm:t>
    </dgm:pt>
    <dgm:pt modelId="{9FF77E12-F3AD-4207-881D-2841337B616E}" type="sibTrans" cxnId="{68682957-4BA9-488A-97E0-BBB361BD8811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r>
            <a:rPr lang="ru-RU" sz="1000" dirty="0"/>
            <a:t>в недостающих данных заменяем </a:t>
          </a:r>
          <a:r>
            <a:rPr lang="en-US" sz="1000" dirty="0"/>
            <a:t>Nan </a:t>
          </a:r>
          <a:r>
            <a:rPr lang="ru-RU" sz="1000" dirty="0"/>
            <a:t>на 0:</a:t>
          </a:r>
          <a:endParaRPr lang="ru-BY" sz="10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00CC7CA1-C8CE-4F74-A56B-A69FCBB412D0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np.any</a:t>
          </a:r>
          <a:r>
            <a:rPr lang="en-US" sz="1000" b="1" dirty="0">
              <a:solidFill>
                <a:srgbClr val="00297A"/>
              </a:solidFill>
            </a:rPr>
            <a:t>(</a:t>
          </a:r>
          <a:r>
            <a:rPr lang="en-US" sz="1000" b="1" dirty="0" err="1">
              <a:solidFill>
                <a:srgbClr val="00297A"/>
              </a:solidFill>
            </a:rPr>
            <a:t>amazon.isna</a:t>
          </a:r>
          <a:r>
            <a:rPr lang="en-US" sz="1000" b="1" dirty="0">
              <a:solidFill>
                <a:srgbClr val="00297A"/>
              </a:solidFill>
            </a:rPr>
            <a:t>().values)</a:t>
          </a:r>
          <a:endParaRPr lang="ru-BY" sz="1000" b="1" dirty="0">
            <a:solidFill>
              <a:srgbClr val="00297A"/>
            </a:solidFill>
          </a:endParaRPr>
        </a:p>
      </dgm:t>
    </dgm:pt>
    <dgm:pt modelId="{ED886118-8F87-4F8D-8B4B-0BD44C2F9A3C}" type="parTrans" cxnId="{0D3B58F4-22A9-4655-A31F-6F878CBB8CB1}">
      <dgm:prSet/>
      <dgm:spPr/>
      <dgm:t>
        <a:bodyPr/>
        <a:lstStyle/>
        <a:p>
          <a:endParaRPr lang="ru-BY" sz="1000"/>
        </a:p>
      </dgm:t>
    </dgm:pt>
    <dgm:pt modelId="{3210DCC8-0556-425B-91FC-6C6BBBB01270}" type="sibTrans" cxnId="{0D3B58F4-22A9-4655-A31F-6F878CBB8CB1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r>
            <a:rPr lang="ru-RU" sz="1000" dirty="0"/>
            <a:t>заполнение отсутствующих данных значениями с сайта </a:t>
          </a:r>
          <a:r>
            <a:rPr lang="en-US" sz="1000" dirty="0"/>
            <a:t>amazon:</a:t>
          </a:r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fillna</a:t>
          </a:r>
          <a:r>
            <a:rPr lang="en-US" sz="1000" b="1" dirty="0">
              <a:solidFill>
                <a:srgbClr val="00297A"/>
              </a:solidFill>
            </a:rPr>
            <a:t>(0)</a:t>
          </a:r>
          <a:endParaRPr lang="ru-BY" sz="1000" b="1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проверка на отсутствующие значения: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D1219806-1C94-4E26-B346-DFFBE1FE9073}" type="presOf" srcId="{8D86811C-A9F7-47C6-8519-F45114827F02}" destId="{8DD72D94-0BCF-4136-9085-DC232BC55215}" srcOrd="0" destOrd="1" presId="urn:microsoft.com/office/officeart/2005/8/layout/chevron2"/>
    <dgm:cxn modelId="{AE933108-08A7-44B9-9771-2052774EC3FC}" type="presOf" srcId="{962F9E52-F416-41E9-8800-10ACF85AFC9A}" destId="{B9A98222-C535-4310-A423-D0BA2508DA37}" srcOrd="0" destOrd="1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E808681B-4C71-41C8-B547-064F2FD9DAA0}" type="presOf" srcId="{04F37010-4A2B-4182-85B6-171B50B06BF9}" destId="{146980B0-2EF6-4218-9C74-14EF0FB75B9E}" srcOrd="0" destOrd="1" presId="urn:microsoft.com/office/officeart/2005/8/layout/chevron2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DCEC3225-1E11-480C-82DF-8696DC59D66C}" type="presOf" srcId="{82D6316E-B650-4A4B-9A96-FF7F93A92667}" destId="{34CEA7D6-2B79-4F03-B530-22A6219857A7}" srcOrd="0" destOrd="1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718A182F-A13A-4EFD-8B37-68D71FAEC26B}" srcId="{B2C82D3C-8DF2-496E-9109-98060CDD225B}" destId="{AFB4ECA3-4F38-4FB8-A979-1A328AB49835}" srcOrd="1" destOrd="0" parTransId="{606C375A-7100-47A5-A14F-3FAAC2CA3CA5}" sibTransId="{F49C9C01-74EB-4C09-8840-E37CB0148017}"/>
    <dgm:cxn modelId="{181F0431-8724-489C-A859-E1A3EB101BC7}" srcId="{746F6D24-01F8-4DAA-9D55-00D4FA185554}" destId="{006223D1-076A-4431-9BA0-551FFC32B0C9}" srcOrd="1" destOrd="0" parTransId="{9CB72772-1C00-4A8A-A768-0AC4F8D3B6C7}" sibTransId="{D30018EB-0EE5-4BFB-A97C-D766D00AD91D}"/>
    <dgm:cxn modelId="{32396636-80D1-4FEF-AD66-2600B1614E21}" type="presOf" srcId="{F7E98347-97D7-4016-8365-E3F30C16F5DB}" destId="{83293E45-5BB0-4E72-882B-058AB43D01FC}" srcOrd="0" destOrd="1" presId="urn:microsoft.com/office/officeart/2005/8/layout/chevron2"/>
    <dgm:cxn modelId="{A367EA39-51D1-4401-A64E-298E0D952FE7}" type="presOf" srcId="{638CCDA9-15BD-43B7-A62B-F2EBB341D6AA}" destId="{83293E45-5BB0-4E72-882B-058AB43D01FC}" srcOrd="0" destOrd="0" presId="urn:microsoft.com/office/officeart/2005/8/layout/chevron2"/>
    <dgm:cxn modelId="{F35D6F61-C9B4-4DC3-94B4-742AF4ABFA2D}" srcId="{F6675D6A-6E8E-4600-B17C-352A2A276978}" destId="{638CCDA9-15BD-43B7-A62B-F2EBB341D6AA}" srcOrd="0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37B45365-06EC-4E2E-B0E4-810E67E15574}" srcId="{7E3A6E6E-1BF7-4DCE-9169-0EF4BEAC9F98}" destId="{8D86811C-A9F7-47C6-8519-F45114827F02}" srcOrd="1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D31FB067-4752-4EC4-B5FB-A2D56614BA55}" srcId="{6B557F8D-9C2E-4D63-89E5-A4D49C6638CA}" destId="{82D6316E-B650-4A4B-9A96-FF7F93A92667}" srcOrd="1" destOrd="0" parTransId="{6B5E34CE-185C-4BAA-9A0D-FB176281A6F4}" sibTransId="{9822D64A-9447-44F0-A9EB-8A2B1F219E0E}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F0960451-4AE3-4122-A753-C776DF929C05}" srcId="{012189F4-A682-4311-9B51-2FCB63CE6A12}" destId="{962F9E52-F416-41E9-8800-10ACF85AFC9A}" srcOrd="1" destOrd="0" parTransId="{81653252-20F0-4CC4-AEAC-57D67498577C}" sibTransId="{DC044C5D-D916-404C-99D3-E5593155EFBC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68682957-4BA9-488A-97E0-BBB361BD8811}" srcId="{9AB734D5-1E16-484F-9F69-FC6D8FCB699F}" destId="{04F37010-4A2B-4182-85B6-171B50B06BF9}" srcOrd="1" destOrd="0" parTransId="{1F8DD404-FAA8-4D33-9BE6-868007720292}" sibTransId="{9FF77E12-F3AD-4207-881D-2841337B616E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511657C1-FE06-45D9-8D4C-9BD419656CD0}" type="presOf" srcId="{006223D1-076A-4431-9BA0-551FFC32B0C9}" destId="{2891F9B2-D713-441A-8EA9-B22B865A7F00}" srcOrd="0" destOrd="1" presId="urn:microsoft.com/office/officeart/2005/8/layout/chevron2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0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0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1" destOrd="0" parTransId="{44FF7F70-1E4D-4747-84DB-FD0FB9978BF5}" sibTransId="{34CE49E6-F317-4F87-A980-90A8ED1C8FFF}"/>
    <dgm:cxn modelId="{7A4877CB-BB93-45F6-935D-B12CAC4A08B1}" type="presOf" srcId="{AFB4ECA3-4F38-4FB8-A979-1A328AB49835}" destId="{381AE514-295B-4ECD-AD0E-28681F102F74}" srcOrd="0" destOrd="1" presId="urn:microsoft.com/office/officeart/2005/8/layout/chevron2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D3B58F4-22A9-4655-A31F-6F878CBB8CB1}" srcId="{092D36E0-E8D6-426E-8267-7F8AFB48C87B}" destId="{00CC7CA1-C8CE-4F74-A56B-A69FCBB412D0}" srcOrd="1" destOrd="0" parTransId="{ED886118-8F87-4F8D-8B4B-0BD44C2F9A3C}" sibTransId="{3210DCC8-0556-425B-91FC-6C6BBBB01270}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FB6EB8F8-E26A-4C70-A8E7-3CD2066C5F3F}" type="presOf" srcId="{00CC7CA1-C8CE-4F74-A56B-A69FCBB412D0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r>
            <a:rPr lang="ru-RU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ru-RU" sz="1000" dirty="0"/>
            <a:t>2</a:t>
          </a:r>
          <a:r>
            <a:rPr lang="en-US" sz="1000" dirty="0"/>
            <a:t>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kern="1200" dirty="0"/>
            <a:t>Удаление столбца с исходной категорией:</a:t>
          </a:r>
          <a:endParaRPr lang="ru-BY" sz="1000" kern="12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Удаление пробелов до/после в </a:t>
          </a:r>
          <a:r>
            <a:rPr lang="en-US" sz="1000" dirty="0" err="1"/>
            <a:t>product_id</a:t>
          </a:r>
          <a:r>
            <a:rPr lang="en-US" sz="1000" dirty="0"/>
            <a:t>
</a:t>
          </a:r>
          <a:r>
            <a:rPr lang="en-US" sz="1000" b="1" dirty="0">
              <a:solidFill>
                <a:srgbClr val="00297A"/>
              </a:solidFill>
            </a:rPr>
            <a:t>df['</a:t>
          </a:r>
          <a:r>
            <a:rPr lang="en-US" sz="1000" b="1" dirty="0" err="1">
              <a:solidFill>
                <a:srgbClr val="00297A"/>
              </a:solidFill>
            </a:rPr>
            <a:t>product_id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str.strip</a:t>
          </a:r>
          <a:r>
            <a:rPr lang="en-US" sz="1000" b="1" dirty="0">
              <a:solidFill>
                <a:srgbClr val="00297A"/>
              </a:solidFill>
            </a:rPr>
            <a:t>()</a:t>
          </a:r>
          <a:endParaRPr lang="ru-BY" sz="1000" b="1" dirty="0">
            <a:solidFill>
              <a:srgbClr val="00297A"/>
            </a:solidFill>
          </a:endParaRPr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endParaRPr lang="ru-BY" sz="1000" kern="12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endParaRPr lang="ru-BY" sz="1000" kern="12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Сохраняем данные в файл </a:t>
          </a:r>
          <a:r>
            <a:rPr lang="en-US" sz="1000" dirty="0"/>
            <a:t>csv: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80544F4B-C512-4021-BEFB-BD36A2BBB2CB}">
      <dgm:prSet custT="1"/>
      <dgm:spPr/>
      <dgm:t>
        <a:bodyPr/>
        <a:lstStyle/>
        <a:p>
          <a:endParaRPr lang="ru-BY" sz="1000" b="1" dirty="0">
            <a:solidFill>
              <a:srgbClr val="00297A"/>
            </a:solidFill>
          </a:endParaRPr>
        </a:p>
      </dgm:t>
    </dgm:pt>
    <dgm:pt modelId="{DFD05466-8B5A-405A-A590-4BF26A8C91E1}" type="parTrans" cxnId="{7D63E40C-21F7-45E5-AD7B-D0E92926CF35}">
      <dgm:prSet/>
      <dgm:spPr/>
      <dgm:t>
        <a:bodyPr/>
        <a:lstStyle/>
        <a:p>
          <a:endParaRPr lang="ru-BY" sz="1000"/>
        </a:p>
      </dgm:t>
    </dgm:pt>
    <dgm:pt modelId="{CF67C47B-3771-4725-964F-B33E49CD63A4}" type="sibTrans" cxnId="{7D63E40C-21F7-45E5-AD7B-D0E92926CF35}">
      <dgm:prSet/>
      <dgm:spPr/>
      <dgm:t>
        <a:bodyPr/>
        <a:lstStyle/>
        <a:p>
          <a:endParaRPr lang="ru-BY" sz="1000"/>
        </a:p>
      </dgm:t>
    </dgm:pt>
    <dgm:pt modelId="{EED73932-7819-4E44-986F-20DB151DA8BA}">
      <dgm:prSet custT="1"/>
      <dgm:spPr/>
      <dgm:t>
        <a:bodyPr/>
        <a:lstStyle/>
        <a:p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</dgm:t>
    </dgm:pt>
    <dgm:pt modelId="{C78FAFC4-CD98-44AC-A69C-476FA31357A5}" type="sibTrans" cxnId="{E7821CF0-4BF4-4682-9930-CF5BABB19942}">
      <dgm:prSet/>
      <dgm:spPr/>
      <dgm:t>
        <a:bodyPr/>
        <a:lstStyle/>
        <a:p>
          <a:endParaRPr lang="ru-BY" sz="1000"/>
        </a:p>
      </dgm:t>
    </dgm:pt>
    <dgm:pt modelId="{790B6914-EC71-43B2-8263-E620BA331AA9}" type="parTrans" cxnId="{E7821CF0-4BF4-4682-9930-CF5BABB19942}">
      <dgm:prSet/>
      <dgm:spPr/>
      <dgm:t>
        <a:bodyPr/>
        <a:lstStyle/>
        <a:p>
          <a:endParaRPr lang="ru-BY" sz="1000"/>
        </a:p>
      </dgm:t>
    </dgm:pt>
    <dgm:pt modelId="{0543B647-6DD5-4E34-82A5-2027EC87AA03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dirty="0" err="1">
              <a:solidFill>
                <a:srgbClr val="00297A"/>
              </a:solidFill>
            </a:rPr>
            <a:t>discounted_price</a:t>
          </a:r>
          <a:r>
            <a:rPr lang="en-US" sz="1000" b="1" dirty="0">
              <a:solidFill>
                <a:srgbClr val="00297A"/>
              </a:solidFill>
            </a:rPr>
            <a:t>’, 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', 'review_content']].copy()</a:t>
          </a:r>
          <a:endParaRPr lang="ru-BY" sz="1000" b="1" dirty="0">
            <a:solidFill>
              <a:srgbClr val="00297A"/>
            </a:solidFill>
          </a:endParaRPr>
        </a:p>
      </dgm:t>
    </dgm:pt>
    <dgm:pt modelId="{49E572D5-7D5A-4062-A10E-D450621117E5}" type="parTrans" cxnId="{3915D07B-FE18-4226-851E-686712F186C4}">
      <dgm:prSet/>
      <dgm:spPr/>
      <dgm:t>
        <a:bodyPr/>
        <a:lstStyle/>
        <a:p>
          <a:endParaRPr lang="ru-BY" sz="1000"/>
        </a:p>
      </dgm:t>
    </dgm:pt>
    <dgm:pt modelId="{31DCCB8A-5344-4A63-9E20-404779DFDAF4}" type="sibTrans" cxnId="{3915D07B-FE18-4226-851E-686712F186C4}">
      <dgm:prSet/>
      <dgm:spPr/>
      <dgm:t>
        <a:bodyPr/>
        <a:lstStyle/>
        <a:p>
          <a:endParaRPr lang="ru-BY" sz="1000"/>
        </a:p>
      </dgm:t>
    </dgm:pt>
    <dgm:pt modelId="{B2009538-4F48-4A68-A27C-D2E71E86D32D}">
      <dgm:prSet custT="1"/>
      <dgm:spPr/>
      <dgm:t>
        <a:bodyPr/>
        <a:lstStyle/>
        <a:p>
          <a:r>
            <a:rPr lang="ru-RU" sz="1000" dirty="0"/>
            <a:t>Создание копии данных с нужными столбцами:</a:t>
          </a:r>
          <a:endParaRPr lang="ru-BY" sz="1000" dirty="0"/>
        </a:p>
      </dgm:t>
    </dgm:pt>
    <dgm:pt modelId="{0CFBD3AD-80E9-446D-B23B-E06167FDED68}" type="parTrans" cxnId="{C1826C63-84E8-4EBF-B628-8661ED75769B}">
      <dgm:prSet/>
      <dgm:spPr/>
      <dgm:t>
        <a:bodyPr/>
        <a:lstStyle/>
        <a:p>
          <a:endParaRPr lang="ru-BY" sz="1000"/>
        </a:p>
      </dgm:t>
    </dgm:pt>
    <dgm:pt modelId="{05EC3EC0-47D7-4641-97DF-677A6E31A6EB}" type="sibTrans" cxnId="{C1826C63-84E8-4EBF-B628-8661ED75769B}">
      <dgm:prSet/>
      <dgm:spPr/>
      <dgm:t>
        <a:bodyPr/>
        <a:lstStyle/>
        <a:p>
          <a:endParaRPr lang="ru-BY" sz="1000"/>
        </a:p>
      </dgm:t>
    </dgm:pt>
    <dgm:pt modelId="{9A6C835E-DAA1-4A5F-B429-97B0E132D6BD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endParaRPr lang="ru-BY" sz="1000" kern="1200" dirty="0"/>
        </a:p>
      </dgm:t>
    </dgm:pt>
    <dgm:pt modelId="{82A2A6BA-BC51-4D80-B95A-27494620B5AB}" type="parTrans" cxnId="{0A69C7C4-BDD0-4491-BA80-2B8892077419}">
      <dgm:prSet/>
      <dgm:spPr/>
      <dgm:t>
        <a:bodyPr/>
        <a:lstStyle/>
        <a:p>
          <a:endParaRPr lang="ru-BY" sz="1000"/>
        </a:p>
      </dgm:t>
    </dgm:pt>
    <dgm:pt modelId="{00B844A1-B569-4B4D-B18D-044B643B4CAD}" type="sibTrans" cxnId="{0A69C7C4-BDD0-4491-BA80-2B8892077419}">
      <dgm:prSet/>
      <dgm:spPr/>
      <dgm:t>
        <a:bodyPr/>
        <a:lstStyle/>
        <a:p>
          <a:endParaRPr lang="ru-BY" sz="1000"/>
        </a:p>
      </dgm:t>
    </dgm:pt>
    <dgm:pt modelId="{CF8997FB-C2C9-4111-BD5D-C4DD3C20AACF}">
      <dgm:prSet custT="1"/>
      <dgm:spPr/>
      <dgm:t>
        <a:bodyPr/>
        <a:lstStyle/>
        <a:p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5227F2BC-8E6E-4DC1-8319-B6A229140237}" type="parTrans" cxnId="{0338E920-F3D7-484C-A584-C9A54A473EB6}">
      <dgm:prSet/>
      <dgm:spPr/>
      <dgm:t>
        <a:bodyPr/>
        <a:lstStyle/>
        <a:p>
          <a:endParaRPr lang="ru-BY" sz="1000"/>
        </a:p>
      </dgm:t>
    </dgm:pt>
    <dgm:pt modelId="{313905AD-137D-42A5-89EF-06B1BB0F8838}" type="sibTrans" cxnId="{0338E920-F3D7-484C-A584-C9A54A473EB6}">
      <dgm:prSet/>
      <dgm:spPr/>
      <dgm:t>
        <a:bodyPr/>
        <a:lstStyle/>
        <a:p>
          <a:endParaRPr lang="ru-BY" sz="1000"/>
        </a:p>
      </dgm:t>
    </dgm:pt>
    <dgm:pt modelId="{781BF37F-4075-4B24-B430-7804150BE1F9}">
      <dgm:prSet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67945B61-D7BB-4323-946E-D49ED9F0D576}" type="parTrans" cxnId="{EB5D43B1-2C6C-4890-A280-A47B4D25A264}">
      <dgm:prSet/>
      <dgm:spPr/>
      <dgm:t>
        <a:bodyPr/>
        <a:lstStyle/>
        <a:p>
          <a:endParaRPr lang="ru-BY" sz="1000"/>
        </a:p>
      </dgm:t>
    </dgm:pt>
    <dgm:pt modelId="{7E0B6B8A-5786-469C-9EA7-A0C4B4DD9256}" type="sibTrans" cxnId="{EB5D43B1-2C6C-4890-A280-A47B4D25A264}">
      <dgm:prSet/>
      <dgm:spPr/>
      <dgm:t>
        <a:bodyPr/>
        <a:lstStyle/>
        <a:p>
          <a:endParaRPr lang="ru-BY" sz="1000"/>
        </a:p>
      </dgm:t>
    </dgm:pt>
    <dgm:pt modelId="{B73D6E0D-59B0-43DE-9500-D86653EEF320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endParaRPr lang="ru-BY" sz="1000" dirty="0"/>
        </a:p>
      </dgm:t>
    </dgm:pt>
    <dgm:pt modelId="{D567389B-4CF6-42F0-8FF9-352A18484B4A}" type="parTrans" cxnId="{DFF61619-EF23-4381-8E60-987FD9EE7853}">
      <dgm:prSet/>
      <dgm:spPr/>
      <dgm:t>
        <a:bodyPr/>
        <a:lstStyle/>
        <a:p>
          <a:endParaRPr lang="ru-BY" sz="1000"/>
        </a:p>
      </dgm:t>
    </dgm:pt>
    <dgm:pt modelId="{AA1BC1D8-1631-429F-9340-0755CCA24DE4}" type="sibTrans" cxnId="{DFF61619-EF23-4381-8E60-987FD9EE7853}">
      <dgm:prSet/>
      <dgm:spPr/>
      <dgm:t>
        <a:bodyPr/>
        <a:lstStyle/>
        <a:p>
          <a:endParaRPr lang="ru-BY" sz="1000"/>
        </a:p>
      </dgm:t>
    </dgm:pt>
    <dgm:pt modelId="{A7C1B833-4CFD-4A95-BE51-968ED035AE8F}">
      <dgm:prSet custT="1"/>
      <dgm:spPr/>
      <dgm:t>
        <a:bodyPr/>
        <a:lstStyle/>
        <a:p>
          <a:endParaRPr lang="ru-BY" sz="1000" dirty="0"/>
        </a:p>
      </dgm:t>
    </dgm:pt>
    <dgm:pt modelId="{761A817C-DEB5-4DD5-AAC0-839D4FAE0FFC}" type="parTrans" cxnId="{54C303D2-F9E4-44FE-B501-111D9B18168C}">
      <dgm:prSet/>
      <dgm:spPr/>
      <dgm:t>
        <a:bodyPr/>
        <a:lstStyle/>
        <a:p>
          <a:endParaRPr lang="ru-BY" sz="1000"/>
        </a:p>
      </dgm:t>
    </dgm:pt>
    <dgm:pt modelId="{A3BB156B-2BF7-42EC-8AA8-2BD4E88C1E33}" type="sibTrans" cxnId="{54C303D2-F9E4-44FE-B501-111D9B18168C}">
      <dgm:prSet/>
      <dgm:spPr/>
      <dgm:t>
        <a:bodyPr/>
        <a:lstStyle/>
        <a:p>
          <a:endParaRPr lang="ru-BY" sz="1000"/>
        </a:p>
      </dgm:t>
    </dgm:pt>
    <dgm:pt modelId="{880EC694-4AA5-4DB4-A254-7556A5001A8F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20CF0E-504F-4042-9F1F-595CD9FC77DF}" type="parTrans" cxnId="{E5FC0D39-F2F8-4B77-B61C-540079FB37D2}">
      <dgm:prSet/>
      <dgm:spPr/>
      <dgm:t>
        <a:bodyPr/>
        <a:lstStyle/>
        <a:p>
          <a:endParaRPr lang="ru-BY" sz="1000"/>
        </a:p>
      </dgm:t>
    </dgm:pt>
    <dgm:pt modelId="{5542EC38-48A9-4D35-BE27-E8653AC898EE}" type="sibTrans" cxnId="{E5FC0D39-F2F8-4B77-B61C-540079FB37D2}">
      <dgm:prSet/>
      <dgm:spPr/>
      <dgm:t>
        <a:bodyPr/>
        <a:lstStyle/>
        <a:p>
          <a:endParaRPr lang="ru-BY" sz="1000"/>
        </a:p>
      </dgm:t>
    </dgm:pt>
    <dgm:pt modelId="{4F4C0FC9-5B2C-4399-A672-6E608974E23D}">
      <dgm:prSet custT="1"/>
      <dgm:spPr/>
      <dgm:t>
        <a:bodyPr/>
        <a:lstStyle/>
        <a:p>
          <a:endParaRPr lang="ru-BY" sz="1000" kern="1200" dirty="0"/>
        </a:p>
      </dgm:t>
    </dgm:pt>
    <dgm:pt modelId="{CBC1E346-4793-4DE9-A69B-24B8CD2C5379}" type="parTrans" cxnId="{2E7EC897-6FD6-48B9-9AF9-89CFCA5BADD2}">
      <dgm:prSet/>
      <dgm:spPr/>
      <dgm:t>
        <a:bodyPr/>
        <a:lstStyle/>
        <a:p>
          <a:endParaRPr lang="ru-BY" sz="1000"/>
        </a:p>
      </dgm:t>
    </dgm:pt>
    <dgm:pt modelId="{A83FC1F6-1FE2-4ED7-9B6B-A77992C16EE2}" type="sibTrans" cxnId="{2E7EC897-6FD6-48B9-9AF9-89CFCA5BADD2}">
      <dgm:prSet/>
      <dgm:spPr/>
      <dgm:t>
        <a:bodyPr/>
        <a:lstStyle/>
        <a:p>
          <a:endParaRPr lang="ru-BY" sz="1000"/>
        </a:p>
      </dgm:t>
    </dgm:pt>
    <dgm:pt modelId="{50FF4257-0C41-43AF-899E-5F7B84FEAAED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df.to_csv ('clear_data.csv',index= False)</a:t>
          </a:r>
          <a:endParaRPr lang="ru-BY" sz="1000" b="1" dirty="0">
            <a:solidFill>
              <a:srgbClr val="00297A"/>
            </a:solidFill>
          </a:endParaRPr>
        </a:p>
      </dgm:t>
    </dgm:pt>
    <dgm:pt modelId="{E677B03C-C6D9-4801-94C8-6F54C0E075AA}" type="parTrans" cxnId="{EFF4392E-7698-4CD4-9B9A-647BDDE2D4BF}">
      <dgm:prSet/>
      <dgm:spPr/>
      <dgm:t>
        <a:bodyPr/>
        <a:lstStyle/>
        <a:p>
          <a:endParaRPr lang="ru-BY" sz="1000"/>
        </a:p>
      </dgm:t>
    </dgm:pt>
    <dgm:pt modelId="{F9167701-5EE7-4D5A-B748-719D978FF20E}" type="sibTrans" cxnId="{EFF4392E-7698-4CD4-9B9A-647BDDE2D4BF}">
      <dgm:prSet/>
      <dgm:spPr/>
      <dgm:t>
        <a:bodyPr/>
        <a:lstStyle/>
        <a:p>
          <a:endParaRPr lang="ru-BY" sz="1000"/>
        </a:p>
      </dgm:t>
    </dgm:pt>
    <dgm:pt modelId="{0713B63B-F406-430A-B6AA-E7AC8A09F9C8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399EC8A6-E974-48D9-9587-80E0042AB53E}" type="parTrans" cxnId="{9605087A-B168-4748-BB59-B03011866DCB}">
      <dgm:prSet/>
      <dgm:spPr/>
      <dgm:t>
        <a:bodyPr/>
        <a:lstStyle/>
        <a:p>
          <a:endParaRPr lang="ru-BY" sz="1000"/>
        </a:p>
      </dgm:t>
    </dgm:pt>
    <dgm:pt modelId="{6476AAD8-C5CA-4BAD-B73D-AA4AE0280DFF}" type="sibTrans" cxnId="{9605087A-B168-4748-BB59-B03011866DCB}">
      <dgm:prSet/>
      <dgm:spPr/>
      <dgm:t>
        <a:bodyPr/>
        <a:lstStyle/>
        <a:p>
          <a:endParaRPr lang="ru-BY" sz="1000"/>
        </a:p>
      </dgm:t>
    </dgm:pt>
    <dgm:pt modelId="{4EC1ED8C-3FA1-4A2A-AE35-B71FF9175D76}">
      <dgm:prSet custT="1"/>
      <dgm:spPr/>
      <dgm:t>
        <a:bodyPr/>
        <a:lstStyle/>
        <a:p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</dgm:t>
    </dgm:pt>
    <dgm:pt modelId="{E7D058C0-41B5-4D33-AFD6-2944992A8596}" type="parTrans" cxnId="{07D49966-B106-446E-BB87-2A910C3C134B}">
      <dgm:prSet/>
      <dgm:spPr/>
      <dgm:t>
        <a:bodyPr/>
        <a:lstStyle/>
        <a:p>
          <a:endParaRPr lang="ru-BY" sz="1000"/>
        </a:p>
      </dgm:t>
    </dgm:pt>
    <dgm:pt modelId="{40DB3CD5-5CAD-4702-A334-3D558675A717}" type="sibTrans" cxnId="{07D49966-B106-446E-BB87-2A910C3C134B}">
      <dgm:prSet/>
      <dgm:spPr/>
      <dgm:t>
        <a:bodyPr/>
        <a:lstStyle/>
        <a:p>
          <a:endParaRPr lang="ru-BY" sz="1000"/>
        </a:p>
      </dgm:t>
    </dgm:pt>
    <dgm:pt modelId="{F158EFF4-428A-4C76-BF96-037CE2993407}">
      <dgm:prSet custT="1"/>
      <dgm:spPr/>
      <dgm:t>
        <a:bodyPr/>
        <a:lstStyle/>
        <a:p>
          <a:endParaRPr lang="ru-BY" sz="1000" kern="1200" dirty="0"/>
        </a:p>
      </dgm:t>
    </dgm:pt>
    <dgm:pt modelId="{F33CC074-0DE5-42E1-AE3C-7369D708D9FE}" type="parTrans" cxnId="{529CBBCC-B8FC-4D8C-BAED-D5C484AB5999}">
      <dgm:prSet/>
      <dgm:spPr/>
    </dgm:pt>
    <dgm:pt modelId="{33C85C58-61F6-4933-A2D0-BD154301C153}" type="sibTrans" cxnId="{529CBBCC-B8FC-4D8C-BAED-D5C484AB5999}">
      <dgm:prSet/>
      <dgm:spPr/>
    </dgm:pt>
    <dgm:pt modelId="{60C0C7CB-4FA8-452B-88E9-7417AD0124FE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df["review_title"].apply(lambda x: x.lower())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23183FCC-955B-4EC2-9DB3-EB50255938D6}" type="parTrans" cxnId="{DE856718-9480-404C-9506-E5F35FD42921}">
      <dgm:prSet/>
      <dgm:spPr/>
      <dgm:t>
        <a:bodyPr/>
        <a:lstStyle/>
        <a:p>
          <a:endParaRPr lang="ru-BY"/>
        </a:p>
      </dgm:t>
    </dgm:pt>
    <dgm:pt modelId="{F26BA216-7617-4CFB-82B7-85DA2CE6A3A4}" type="sibTrans" cxnId="{DE856718-9480-404C-9506-E5F35FD42921}">
      <dgm:prSet/>
      <dgm:spPr/>
      <dgm:t>
        <a:bodyPr/>
        <a:lstStyle/>
        <a:p>
          <a:endParaRPr lang="ru-BY"/>
        </a:p>
      </dgm:t>
    </dgm:pt>
    <dgm:pt modelId="{0C868FE6-8738-4B6A-8B68-6FFDECED0CCB}">
      <dgm:prSet custT="1"/>
      <dgm:spPr/>
      <dgm:t>
        <a:bodyPr/>
        <a:lstStyle/>
        <a:p>
          <a:r>
            <a:rPr lang="ru-RU" sz="1000" kern="1200" dirty="0"/>
            <a:t>Перевод в нижний регистр</a:t>
          </a:r>
          <a:endParaRPr lang="ru-BY" sz="1000" kern="1200" dirty="0"/>
        </a:p>
      </dgm:t>
    </dgm:pt>
    <dgm:pt modelId="{719B82F3-BAD3-4A95-9FFC-09925EEAFFC3}" type="parTrans" cxnId="{67F51250-F40D-4CC3-920A-8AD0B6EE78FB}">
      <dgm:prSet/>
      <dgm:spPr/>
    </dgm:pt>
    <dgm:pt modelId="{59DE3509-A399-403F-AC8D-6D3958602CFB}" type="sibTrans" cxnId="{67F51250-F40D-4CC3-920A-8AD0B6EE78FB}">
      <dgm:prSet/>
      <dgm:spPr/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 custLinFactNeighborY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C665200-7838-47B4-BC2E-D85AF2708362}" type="presOf" srcId="{80544F4B-C512-4021-BEFB-BD36A2BBB2CB}" destId="{381AE514-295B-4ECD-AD0E-28681F102F74}" srcOrd="0" destOrd="3" presId="urn:microsoft.com/office/officeart/2005/8/layout/chevron2"/>
    <dgm:cxn modelId="{D1219806-1C94-4E26-B346-DFFBE1FE9073}" type="presOf" srcId="{8D86811C-A9F7-47C6-8519-F45114827F02}" destId="{8DD72D94-0BCF-4136-9085-DC232BC55215}" srcOrd="0" destOrd="3" presId="urn:microsoft.com/office/officeart/2005/8/layout/chevron2"/>
    <dgm:cxn modelId="{6655E20A-BC3B-4724-99AD-E0EC5A1B92BC}" type="presOf" srcId="{0543B647-6DD5-4E34-82A5-2027EC87AA03}" destId="{381AE514-295B-4ECD-AD0E-28681F102F74}" srcOrd="0" destOrd="2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7D63E40C-21F7-45E5-AD7B-D0E92926CF35}" srcId="{B2C82D3C-8DF2-496E-9109-98060CDD225B}" destId="{80544F4B-C512-4021-BEFB-BD36A2BBB2CB}" srcOrd="3" destOrd="0" parTransId="{DFD05466-8B5A-405A-A590-4BF26A8C91E1}" sibTransId="{CF67C47B-3771-4725-964F-B33E49CD63A4}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0A9C2912-04DF-434B-80D1-250592D7460B}" type="presOf" srcId="{A7C1B833-4CFD-4A95-BE51-968ED035AE8F}" destId="{2891F9B2-D713-441A-8EA9-B22B865A7F00}" srcOrd="0" destOrd="0" presId="urn:microsoft.com/office/officeart/2005/8/layout/chevron2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DE856718-9480-404C-9506-E5F35FD42921}" srcId="{9AB734D5-1E16-484F-9F69-FC6D8FCB699F}" destId="{60C0C7CB-4FA8-452B-88E9-7417AD0124FE}" srcOrd="2" destOrd="0" parTransId="{23183FCC-955B-4EC2-9DB3-EB50255938D6}" sibTransId="{F26BA216-7617-4CFB-82B7-85DA2CE6A3A4}"/>
    <dgm:cxn modelId="{DFF61619-EF23-4381-8E60-987FD9EE7853}" srcId="{746F6D24-01F8-4DAA-9D55-00D4FA185554}" destId="{B73D6E0D-59B0-43DE-9500-D86653EEF320}" srcOrd="2" destOrd="0" parTransId="{D567389B-4CF6-42F0-8FF9-352A18484B4A}" sibTransId="{AA1BC1D8-1631-429F-9340-0755CCA24DE4}"/>
    <dgm:cxn modelId="{B510081A-7814-40AE-8750-E350F34A629C}" type="presOf" srcId="{F158EFF4-428A-4C76-BF96-037CE2993407}" destId="{146980B0-2EF6-4218-9C74-14EF0FB75B9E}" srcOrd="0" destOrd="3" presId="urn:microsoft.com/office/officeart/2005/8/layout/chevron2"/>
    <dgm:cxn modelId="{0338E920-F3D7-484C-A584-C9A54A473EB6}" srcId="{1CA64DD3-BAF5-4A2E-AEAE-318F3429CD8A}" destId="{CF8997FB-C2C9-4111-BD5D-C4DD3C20AACF}" srcOrd="1" destOrd="0" parTransId="{5227F2BC-8E6E-4DC1-8319-B6A229140237}" sibTransId="{313905AD-137D-42A5-89EF-06B1BB0F8838}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EFF4392E-7698-4CD4-9B9A-647BDDE2D4BF}" srcId="{092D36E0-E8D6-426E-8267-7F8AFB48C87B}" destId="{50FF4257-0C41-43AF-899E-5F7B84FEAAED}" srcOrd="1" destOrd="0" parTransId="{E677B03C-C6D9-4801-94C8-6F54C0E075AA}" sibTransId="{F9167701-5EE7-4D5A-B748-719D978FF20E}"/>
    <dgm:cxn modelId="{32396636-80D1-4FEF-AD66-2600B1614E21}" type="presOf" srcId="{F7E98347-97D7-4016-8365-E3F30C16F5DB}" destId="{83293E45-5BB0-4E72-882B-058AB43D01FC}" srcOrd="0" destOrd="3" presId="urn:microsoft.com/office/officeart/2005/8/layout/chevron2"/>
    <dgm:cxn modelId="{E5FC0D39-F2F8-4B77-B61C-540079FB37D2}" srcId="{F6675D6A-6E8E-4600-B17C-352A2A276978}" destId="{880EC694-4AA5-4DB4-A254-7556A5001A8F}" srcOrd="2" destOrd="0" parTransId="{B720CF0E-504F-4042-9F1F-595CD9FC77DF}" sibTransId="{5542EC38-48A9-4D35-BE27-E8653AC898EE}"/>
    <dgm:cxn modelId="{A367EA39-51D1-4401-A64E-298E0D952FE7}" type="presOf" srcId="{638CCDA9-15BD-43B7-A62B-F2EBB341D6AA}" destId="{83293E45-5BB0-4E72-882B-058AB43D01FC}" srcOrd="0" destOrd="1" presId="urn:microsoft.com/office/officeart/2005/8/layout/chevron2"/>
    <dgm:cxn modelId="{F35D6F61-C9B4-4DC3-94B4-742AF4ABFA2D}" srcId="{F6675D6A-6E8E-4600-B17C-352A2A276978}" destId="{638CCDA9-15BD-43B7-A62B-F2EBB341D6AA}" srcOrd="1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C1826C63-84E8-4EBF-B628-8661ED75769B}" srcId="{B2C82D3C-8DF2-496E-9109-98060CDD225B}" destId="{B2009538-4F48-4A68-A27C-D2E71E86D32D}" srcOrd="1" destOrd="0" parTransId="{0CFBD3AD-80E9-446D-B23B-E06167FDED68}" sibTransId="{05EC3EC0-47D7-4641-97DF-677A6E31A6EB}"/>
    <dgm:cxn modelId="{BF001464-4E07-4A24-91B6-0340581683F1}" type="presOf" srcId="{0C868FE6-8738-4B6A-8B68-6FFDECED0CCB}" destId="{146980B0-2EF6-4218-9C74-14EF0FB75B9E}" srcOrd="0" destOrd="1" presId="urn:microsoft.com/office/officeart/2005/8/layout/chevron2"/>
    <dgm:cxn modelId="{37B45365-06EC-4E2E-B0E4-810E67E15574}" srcId="{7E3A6E6E-1BF7-4DCE-9169-0EF4BEAC9F98}" destId="{8D86811C-A9F7-47C6-8519-F45114827F02}" srcOrd="3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07D49966-B106-446E-BB87-2A910C3C134B}" srcId="{7E3A6E6E-1BF7-4DCE-9169-0EF4BEAC9F98}" destId="{4EC1ED8C-3FA1-4A2A-AE35-B71FF9175D76}" srcOrd="1" destOrd="0" parTransId="{E7D058C0-41B5-4D33-AFD6-2944992A8596}" sibTransId="{40DB3CD5-5CAD-4702-A334-3D558675A717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525B444D-E3BF-459C-ADC6-369A2DE732D1}" type="presOf" srcId="{EED73932-7819-4E44-986F-20DB151DA8BA}" destId="{CA5F16E8-1E8F-47D5-8053-6E65A195814F}" srcOrd="0" destOrd="1" presId="urn:microsoft.com/office/officeart/2005/8/layout/chevron2"/>
    <dgm:cxn modelId="{67F51250-F40D-4CC3-920A-8AD0B6EE78FB}" srcId="{9AB734D5-1E16-484F-9F69-FC6D8FCB699F}" destId="{0C868FE6-8738-4B6A-8B68-6FFDECED0CCB}" srcOrd="1" destOrd="0" parTransId="{719B82F3-BAD3-4A95-9FFC-09925EEAFFC3}" sibTransId="{59DE3509-A399-403F-AC8D-6D3958602CFB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9605087A-B168-4748-BB59-B03011866DCB}" srcId="{7E3A6E6E-1BF7-4DCE-9169-0EF4BEAC9F98}" destId="{0713B63B-F406-430A-B6AA-E7AC8A09F9C8}" srcOrd="2" destOrd="0" parTransId="{399EC8A6-E974-48D9-9587-80E0042AB53E}" sibTransId="{6476AAD8-C5CA-4BAD-B73D-AA4AE0280DFF}"/>
    <dgm:cxn modelId="{3915D07B-FE18-4226-851E-686712F186C4}" srcId="{B2C82D3C-8DF2-496E-9109-98060CDD225B}" destId="{0543B647-6DD5-4E34-82A5-2027EC87AA03}" srcOrd="2" destOrd="0" parTransId="{49E572D5-7D5A-4062-A10E-D450621117E5}" sibTransId="{31DCCB8A-5344-4A63-9E20-404779DFDAF4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18CE5990-FD66-43E4-BE7F-D69FF7856DA2}" type="presOf" srcId="{60C0C7CB-4FA8-452B-88E9-7417AD0124FE}" destId="{146980B0-2EF6-4218-9C74-14EF0FB75B9E}" srcOrd="0" destOrd="2" presId="urn:microsoft.com/office/officeart/2005/8/layout/chevron2"/>
    <dgm:cxn modelId="{42B08191-D92D-43E7-A0EA-3FA758068B15}" type="presOf" srcId="{0713B63B-F406-430A-B6AA-E7AC8A09F9C8}" destId="{8DD72D94-0BCF-4136-9085-DC232BC55215}" srcOrd="0" destOrd="2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2E7EC897-6FD6-48B9-9AF9-89CFCA5BADD2}" srcId="{F6675D6A-6E8E-4600-B17C-352A2A276978}" destId="{4F4C0FC9-5B2C-4399-A672-6E608974E23D}" srcOrd="0" destOrd="0" parTransId="{CBC1E346-4793-4DE9-A69B-24B8CD2C5379}" sibTransId="{A83FC1F6-1FE2-4ED7-9B6B-A77992C16EE2}"/>
    <dgm:cxn modelId="{63C25C9B-787A-45DD-A229-6DE710474839}" type="presOf" srcId="{B73D6E0D-59B0-43DE-9500-D86653EEF320}" destId="{2891F9B2-D713-441A-8EA9-B22B865A7F00}" srcOrd="0" destOrd="2" presId="urn:microsoft.com/office/officeart/2005/8/layout/chevron2"/>
    <dgm:cxn modelId="{3E25639C-CA79-406E-828E-0197778A6460}" type="presOf" srcId="{880EC694-4AA5-4DB4-A254-7556A5001A8F}" destId="{83293E45-5BB0-4E72-882B-058AB43D01FC}" srcOrd="0" destOrd="2" presId="urn:microsoft.com/office/officeart/2005/8/layout/chevron2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DA583CAD-F0F4-41AD-8A19-66251E078D17}" type="presOf" srcId="{781BF37F-4075-4B24-B430-7804150BE1F9}" destId="{34CEA7D6-2B79-4F03-B530-22A6219857A7}" srcOrd="0" destOrd="1" presId="urn:microsoft.com/office/officeart/2005/8/layout/chevron2"/>
    <dgm:cxn modelId="{EB5D43B1-2C6C-4890-A280-A47B4D25A264}" srcId="{6B557F8D-9C2E-4D63-89E5-A4D49C6638CA}" destId="{781BF37F-4075-4B24-B430-7804150BE1F9}" srcOrd="1" destOrd="0" parTransId="{67945B61-D7BB-4323-946E-D49ED9F0D576}" sibTransId="{7E0B6B8A-5786-469C-9EA7-A0C4B4DD9256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8C30B0B3-6557-4FF5-B16F-31A5A6A932DE}" type="presOf" srcId="{CF8997FB-C2C9-4111-BD5D-C4DD3C20AACF}" destId="{FAA1BAA9-E6DD-4AF3-8F59-3D2800385FE8}" srcOrd="0" destOrd="1" presId="urn:microsoft.com/office/officeart/2005/8/layout/chevron2"/>
    <dgm:cxn modelId="{F4532FBF-47CF-48E1-9F32-7B3C41491D90}" type="presOf" srcId="{4EC1ED8C-3FA1-4A2A-AE35-B71FF9175D76}" destId="{8DD72D94-0BCF-4136-9085-DC232BC55215}" srcOrd="0" destOrd="1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0A69C7C4-BDD0-4491-BA80-2B8892077419}" srcId="{AA9347F6-8C14-491D-A93D-D94D8F7B1391}" destId="{9A6C835E-DAA1-4A5F-B429-97B0E132D6BD}" srcOrd="2" destOrd="0" parTransId="{82A2A6BA-BC51-4D80-B95A-27494620B5AB}" sibTransId="{00B844A1-B569-4B4D-B18D-044B643B4CAD}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1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1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3" destOrd="0" parTransId="{44FF7F70-1E4D-4747-84DB-FD0FB9978BF5}" sibTransId="{34CE49E6-F317-4F87-A980-90A8ED1C8FFF}"/>
    <dgm:cxn modelId="{529CBBCC-B8FC-4D8C-BAED-D5C484AB5999}" srcId="{9AB734D5-1E16-484F-9F69-FC6D8FCB699F}" destId="{F158EFF4-428A-4C76-BF96-037CE2993407}" srcOrd="3" destOrd="0" parTransId="{F33CC074-0DE5-42E1-AE3C-7369D708D9FE}" sibTransId="{33C85C58-61F6-4933-A2D0-BD154301C153}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54C303D2-F9E4-44FE-B501-111D9B18168C}" srcId="{746F6D24-01F8-4DAA-9D55-00D4FA185554}" destId="{A7C1B833-4CFD-4A95-BE51-968ED035AE8F}" srcOrd="0" destOrd="0" parTransId="{761A817C-DEB5-4DD5-AAC0-839D4FAE0FFC}" sibTransId="{A3BB156B-2BF7-42EC-8AA8-2BD4E88C1E33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5A65E8E5-44BD-4EB0-8EE2-3D3EAD85329F}" type="presOf" srcId="{9A6C835E-DAA1-4A5F-B429-97B0E132D6BD}" destId="{CA5F16E8-1E8F-47D5-8053-6E65A195814F}" srcOrd="0" destOrd="2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6BA1CEB-E192-47DB-A193-6CD385FA34AA}" type="presOf" srcId="{B2009538-4F48-4A68-A27C-D2E71E86D32D}" destId="{381AE514-295B-4ECD-AD0E-28681F102F74}" srcOrd="0" destOrd="1" presId="urn:microsoft.com/office/officeart/2005/8/layout/chevron2"/>
    <dgm:cxn modelId="{E7821CF0-4BF4-4682-9930-CF5BABB19942}" srcId="{AA9347F6-8C14-491D-A93D-D94D8F7B1391}" destId="{EED73932-7819-4E44-986F-20DB151DA8BA}" srcOrd="1" destOrd="0" parTransId="{790B6914-EC71-43B2-8263-E620BA331AA9}" sibTransId="{C78FAFC4-CD98-44AC-A69C-476FA31357A5}"/>
    <dgm:cxn modelId="{13E228F0-D2AC-4657-B418-95C839776856}" type="presOf" srcId="{4F4C0FC9-5B2C-4399-A672-6E608974E23D}" destId="{83293E45-5BB0-4E72-882B-058AB43D01FC}" srcOrd="0" destOrd="0" presId="urn:microsoft.com/office/officeart/2005/8/layout/chevron2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CAE87DFA-6972-4AAC-A516-B67C44295580}" type="presOf" srcId="{50FF4257-0C41-43AF-899E-5F7B84FEAAED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2526-5AB1-4646-8BF5-AD8AFE18EDE2}">
      <dsp:nvSpPr>
        <dsp:cNvPr id="0" name=""/>
        <dsp:cNvSpPr/>
      </dsp:nvSpPr>
      <dsp:spPr>
        <a:xfrm>
          <a:off x="1523522" y="301524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Определение задачи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статистический анализ данных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Изучить предпочтение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анализ удовлетворенности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Выявить доходную продукцию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Анализ настроений потребителей</a:t>
          </a:r>
          <a:endParaRPr lang="ru-BY" sz="900" kern="1200" dirty="0"/>
        </a:p>
      </dsp:txBody>
      <dsp:txXfrm>
        <a:off x="1523522" y="301524"/>
        <a:ext cx="3766527" cy="1177039"/>
      </dsp:txXfrm>
    </dsp:sp>
    <dsp:sp modelId="{1DCBFC35-1992-412D-8F63-6D80F4DDD85A}">
      <dsp:nvSpPr>
        <dsp:cNvPr id="0" name=""/>
        <dsp:cNvSpPr/>
      </dsp:nvSpPr>
      <dsp:spPr>
        <a:xfrm>
          <a:off x="994753" y="138824"/>
          <a:ext cx="1228707" cy="123589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19B84-6E70-4C22-9332-0C8B9034E50B}">
      <dsp:nvSpPr>
        <dsp:cNvPr id="0" name=""/>
        <dsp:cNvSpPr/>
      </dsp:nvSpPr>
      <dsp:spPr>
        <a:xfrm>
          <a:off x="6447746" y="330691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447746" y="330691"/>
        <a:ext cx="3766527" cy="1177039"/>
      </dsp:txXfrm>
    </dsp:sp>
    <dsp:sp modelId="{1F9DD226-79E6-4873-A159-688BDB206727}">
      <dsp:nvSpPr>
        <dsp:cNvPr id="0" name=""/>
        <dsp:cNvSpPr/>
      </dsp:nvSpPr>
      <dsp:spPr>
        <a:xfrm>
          <a:off x="5594589" y="151924"/>
          <a:ext cx="1228707" cy="123589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157F-39E1-483B-B06A-7977E136E38C}">
      <dsp:nvSpPr>
        <dsp:cNvPr id="0" name=""/>
        <dsp:cNvSpPr/>
      </dsp:nvSpPr>
      <dsp:spPr>
        <a:xfrm>
          <a:off x="1523522" y="178328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Сбор данных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Выгрузка данных с сайта </a:t>
          </a:r>
          <a:r>
            <a:rPr lang="en-US" sz="900" kern="1200" dirty="0"/>
            <a:t>Kaggle 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Дополнение недостающих данных с сайта интернет-магазина </a:t>
          </a:r>
          <a:r>
            <a:rPr lang="en-US" sz="900" kern="1200" dirty="0"/>
            <a:t>Amazon</a:t>
          </a:r>
          <a:endParaRPr lang="ru-BY" sz="900" kern="1200" dirty="0"/>
        </a:p>
      </dsp:txBody>
      <dsp:txXfrm>
        <a:off x="1523522" y="1783287"/>
        <a:ext cx="3766527" cy="1177039"/>
      </dsp:txXfrm>
    </dsp:sp>
    <dsp:sp modelId="{D730682D-A868-4522-BD6F-D35F3BF3F399}">
      <dsp:nvSpPr>
        <dsp:cNvPr id="0" name=""/>
        <dsp:cNvSpPr/>
      </dsp:nvSpPr>
      <dsp:spPr>
        <a:xfrm>
          <a:off x="994753" y="1600268"/>
          <a:ext cx="1228707" cy="123589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E834-E869-414B-AFC5-27ABBACC8456}">
      <dsp:nvSpPr>
        <dsp:cNvPr id="0" name=""/>
        <dsp:cNvSpPr/>
      </dsp:nvSpPr>
      <dsp:spPr>
        <a:xfrm>
          <a:off x="6447746" y="180360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Очистка данных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Проверить целостность данных, заполнить отсутствующие  значения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Преобразовать типы, форматы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Разбить на категории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1803602"/>
        <a:ext cx="3766527" cy="1177039"/>
      </dsp:txXfrm>
    </dsp:sp>
    <dsp:sp modelId="{D831F894-1F1F-4642-A3B4-A63E347F724E}">
      <dsp:nvSpPr>
        <dsp:cNvPr id="0" name=""/>
        <dsp:cNvSpPr/>
      </dsp:nvSpPr>
      <dsp:spPr>
        <a:xfrm>
          <a:off x="5574263" y="1640904"/>
          <a:ext cx="1228707" cy="1235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A5464-3D0D-4DB0-AF4E-CBAC785B96F7}">
      <dsp:nvSpPr>
        <dsp:cNvPr id="0" name=""/>
        <dsp:cNvSpPr/>
      </dsp:nvSpPr>
      <dsp:spPr>
        <a:xfrm>
          <a:off x="1523522" y="3265049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30480" rIns="30480" bIns="3048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АВС-анализ</a:t>
          </a:r>
          <a:endParaRPr lang="ru-BY" sz="800" kern="1200" dirty="0"/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sp:txBody>
      <dsp:txXfrm>
        <a:off x="1523522" y="3265049"/>
        <a:ext cx="3766527" cy="1177039"/>
      </dsp:txXfrm>
    </dsp:sp>
    <dsp:sp modelId="{CBE5B12B-500A-4603-BD30-EEFF5C0B29B7}">
      <dsp:nvSpPr>
        <dsp:cNvPr id="0" name=""/>
        <dsp:cNvSpPr/>
      </dsp:nvSpPr>
      <dsp:spPr>
        <a:xfrm>
          <a:off x="98459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0EF96-E782-411C-901B-2BD266499472}">
      <dsp:nvSpPr>
        <dsp:cNvPr id="0" name=""/>
        <dsp:cNvSpPr/>
      </dsp:nvSpPr>
      <dsp:spPr>
        <a:xfrm>
          <a:off x="6447746" y="327520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Результат исследования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Выводы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3275207"/>
        <a:ext cx="3766527" cy="1177039"/>
      </dsp:txXfrm>
    </dsp:sp>
    <dsp:sp modelId="{1979B9E8-13B8-43F2-B9FC-C508C07CFFD2}">
      <dsp:nvSpPr>
        <dsp:cNvPr id="0" name=""/>
        <dsp:cNvSpPr/>
      </dsp:nvSpPr>
      <dsp:spPr>
        <a:xfrm>
          <a:off x="563523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4119-DAD4-43E1-BDE5-C3986FD1C5B2}">
      <dsp:nvSpPr>
        <dsp:cNvPr id="0" name=""/>
        <dsp:cNvSpPr/>
      </dsp:nvSpPr>
      <dsp:spPr>
        <a:xfrm>
          <a:off x="3696440" y="474681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Отчет + </a:t>
          </a:r>
          <a:r>
            <a:rPr lang="en-US" sz="1200" b="1" i="1" kern="1200" dirty="0"/>
            <a:t>Dashboard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Создание </a:t>
          </a:r>
          <a:r>
            <a:rPr lang="en-US" sz="900" kern="1200" dirty="0"/>
            <a:t>Dashboard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презентации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отчета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</a:t>
          </a:r>
          <a:r>
            <a:rPr lang="en-US" sz="900" kern="1200" dirty="0"/>
            <a:t>Power BI, Superset, PowerPoint, Excel</a:t>
          </a:r>
          <a:endParaRPr lang="ru-BY" sz="900" kern="1200" dirty="0"/>
        </a:p>
      </dsp:txBody>
      <dsp:txXfrm>
        <a:off x="3696440" y="4746812"/>
        <a:ext cx="3766527" cy="1177039"/>
      </dsp:txXfrm>
    </dsp:sp>
    <dsp:sp modelId="{DB446C95-0772-4686-9616-02BB6875CE62}">
      <dsp:nvSpPr>
        <dsp:cNvPr id="0" name=""/>
        <dsp:cNvSpPr/>
      </dsp:nvSpPr>
      <dsp:spPr>
        <a:xfrm>
          <a:off x="3198156" y="4530548"/>
          <a:ext cx="1228707" cy="123589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97" y="8981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endParaRPr lang="ru-BY" sz="1000" kern="1200" dirty="0"/>
        </a:p>
      </dsp:txBody>
      <dsp:txXfrm rot="-5400000">
        <a:off x="2" y="208743"/>
        <a:ext cx="416255" cy="178396"/>
      </dsp:txXfrm>
    </dsp:sp>
    <dsp:sp modelId="{381AE514-295B-4ECD-AD0E-28681F102F74}">
      <dsp:nvSpPr>
        <dsp:cNvPr id="0" name=""/>
        <dsp:cNvSpPr/>
      </dsp:nvSpPr>
      <dsp:spPr>
        <a:xfrm rot="5400000">
          <a:off x="4142750" y="-372587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загрузка файла с данными</a:t>
          </a:r>
          <a:r>
            <a:rPr lang="en-US" sz="1000" kern="1200" dirty="0"/>
            <a:t>: 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 = </a:t>
          </a:r>
          <a:r>
            <a:rPr lang="en-US" sz="1000" b="1" kern="1200" dirty="0" err="1">
              <a:solidFill>
                <a:srgbClr val="00297A"/>
              </a:solidFill>
            </a:rPr>
            <a:t>pd.read_csv</a:t>
          </a:r>
          <a:r>
            <a:rPr lang="en-US" sz="1000" b="1" kern="1200" dirty="0">
              <a:solidFill>
                <a:srgbClr val="00297A"/>
              </a:solidFill>
            </a:rPr>
            <a:t>("amazon.csv", </a:t>
          </a:r>
          <a:r>
            <a:rPr lang="en-US" sz="1000" b="1" kern="1200" dirty="0" err="1">
              <a:solidFill>
                <a:srgbClr val="00297A"/>
              </a:solidFill>
            </a:rPr>
            <a:t>sep</a:t>
          </a:r>
          <a:r>
            <a:rPr lang="en-US" sz="1000" b="1" kern="1200" dirty="0">
              <a:solidFill>
                <a:srgbClr val="00297A"/>
              </a:solidFill>
            </a:rPr>
            <a:t> = ',', decimal = ',') 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19484"/>
        <a:ext cx="7820645" cy="348787"/>
      </dsp:txXfrm>
    </dsp:sp>
    <dsp:sp modelId="{E26D3C6F-8153-4429-A6C1-0CE3D541D0A8}">
      <dsp:nvSpPr>
        <dsp:cNvPr id="0" name=""/>
        <dsp:cNvSpPr/>
      </dsp:nvSpPr>
      <dsp:spPr>
        <a:xfrm rot="5400000">
          <a:off x="-89197" y="62567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2" y="744608"/>
        <a:ext cx="416255" cy="178396"/>
      </dsp:txXfrm>
    </dsp:sp>
    <dsp:sp modelId="{CA5F16E8-1E8F-47D5-8053-6E65A195814F}">
      <dsp:nvSpPr>
        <dsp:cNvPr id="0" name=""/>
        <dsp:cNvSpPr/>
      </dsp:nvSpPr>
      <dsp:spPr>
        <a:xfrm rot="5400000">
          <a:off x="4142750" y="-319001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555349"/>
        <a:ext cx="7820645" cy="348787"/>
      </dsp:txXfrm>
    </dsp:sp>
    <dsp:sp modelId="{433A8A1F-D05B-429B-A80A-CE403EFF7A6F}">
      <dsp:nvSpPr>
        <dsp:cNvPr id="0" name=""/>
        <dsp:cNvSpPr/>
      </dsp:nvSpPr>
      <dsp:spPr>
        <a:xfrm rot="5400000">
          <a:off x="-89197" y="116154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2" y="1280473"/>
        <a:ext cx="416255" cy="178396"/>
      </dsp:txXfrm>
    </dsp:sp>
    <dsp:sp modelId="{FAA1BAA9-E6DD-4AF3-8F59-3D2800385FE8}">
      <dsp:nvSpPr>
        <dsp:cNvPr id="0" name=""/>
        <dsp:cNvSpPr/>
      </dsp:nvSpPr>
      <dsp:spPr>
        <a:xfrm rot="5400000">
          <a:off x="4142750" y="-265414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091214"/>
        <a:ext cx="7820645" cy="348787"/>
      </dsp:txXfrm>
    </dsp:sp>
    <dsp:sp modelId="{460F2CD0-38B0-4E60-B36F-949360CBD0D8}">
      <dsp:nvSpPr>
        <dsp:cNvPr id="0" name=""/>
        <dsp:cNvSpPr/>
      </dsp:nvSpPr>
      <dsp:spPr>
        <a:xfrm rot="5400000">
          <a:off x="-89197" y="169740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2" y="1816338"/>
        <a:ext cx="416255" cy="178396"/>
      </dsp:txXfrm>
    </dsp:sp>
    <dsp:sp modelId="{34CEA7D6-2B79-4F03-B530-22A6219857A7}">
      <dsp:nvSpPr>
        <dsp:cNvPr id="0" name=""/>
        <dsp:cNvSpPr/>
      </dsp:nvSpPr>
      <dsp:spPr>
        <a:xfrm rot="5400000">
          <a:off x="4142750" y="-211828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627079"/>
        <a:ext cx="7820645" cy="348787"/>
      </dsp:txXfrm>
    </dsp:sp>
    <dsp:sp modelId="{506964E8-C170-4588-96FE-12857F46FBEC}">
      <dsp:nvSpPr>
        <dsp:cNvPr id="0" name=""/>
        <dsp:cNvSpPr/>
      </dsp:nvSpPr>
      <dsp:spPr>
        <a:xfrm rot="5400000">
          <a:off x="-89197" y="223327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2" y="2352203"/>
        <a:ext cx="416255" cy="178396"/>
      </dsp:txXfrm>
    </dsp:sp>
    <dsp:sp modelId="{2891F9B2-D713-441A-8EA9-B22B865A7F00}">
      <dsp:nvSpPr>
        <dsp:cNvPr id="0" name=""/>
        <dsp:cNvSpPr/>
      </dsp:nvSpPr>
      <dsp:spPr>
        <a:xfrm rot="5400000">
          <a:off x="4142750" y="-158241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значков валюты, разделителя групп разрядов </a:t>
          </a:r>
          <a:r>
            <a:rPr lang="en-US" sz="1000" kern="1200" dirty="0"/>
            <a:t>‘,’</a:t>
          </a:r>
          <a:r>
            <a:rPr lang="ru-RU" sz="1000" kern="1200" dirty="0"/>
            <a:t> и %</a:t>
          </a:r>
          <a:r>
            <a:rPr lang="en-US" sz="1000" kern="1200" dirty="0"/>
            <a:t>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</a:t>
          </a:r>
          <a:r>
            <a:rPr lang="ru-BY" sz="1000" b="1" kern="1200" dirty="0">
              <a:solidFill>
                <a:srgbClr val="00297A"/>
              </a:solidFill>
            </a:rPr>
            <a:t>₹",‘’)</a:t>
          </a:r>
          <a:r>
            <a:rPr lang="en-US" sz="1000" b="1" kern="1200" dirty="0">
              <a:solidFill>
                <a:srgbClr val="00297A"/>
              </a:solidFill>
            </a:rPr>
            <a:t> ; 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(",",‘’); amazon['</a:t>
          </a:r>
          <a:r>
            <a:rPr lang="en-US" sz="1000" b="1" kern="1200" dirty="0" err="1">
              <a:solidFill>
                <a:srgbClr val="00297A"/>
              </a:solidFill>
            </a:rPr>
            <a:t>discount_percentage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('%','')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162944"/>
        <a:ext cx="7820645" cy="348787"/>
      </dsp:txXfrm>
    </dsp:sp>
    <dsp:sp modelId="{093D0AF9-7FF9-45DF-9C02-F480DBA1FACA}">
      <dsp:nvSpPr>
        <dsp:cNvPr id="0" name=""/>
        <dsp:cNvSpPr/>
      </dsp:nvSpPr>
      <dsp:spPr>
        <a:xfrm rot="5400000">
          <a:off x="-89197" y="276913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2" y="2888068"/>
        <a:ext cx="416255" cy="178396"/>
      </dsp:txXfrm>
    </dsp:sp>
    <dsp:sp modelId="{83293E45-5BB0-4E72-882B-058AB43D01FC}">
      <dsp:nvSpPr>
        <dsp:cNvPr id="0" name=""/>
        <dsp:cNvSpPr/>
      </dsp:nvSpPr>
      <dsp:spPr>
        <a:xfrm rot="5400000">
          <a:off x="4142750" y="-104655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приведение столбцов к нужному типу данных: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’]. </a:t>
          </a:r>
          <a:r>
            <a:rPr lang="en-US" sz="1000" b="1" kern="1200" dirty="0" err="1">
              <a:solidFill>
                <a:srgbClr val="00297A"/>
              </a:solidFill>
            </a:rPr>
            <a:t>astype</a:t>
          </a:r>
          <a:r>
            <a:rPr lang="en-US" sz="1000" b="1" kern="1200" dirty="0">
              <a:solidFill>
                <a:srgbClr val="00297A"/>
              </a:solidFill>
            </a:rPr>
            <a:t>('float64’</a:t>
          </a:r>
          <a:r>
            <a:rPr lang="ru-RU" sz="1000" b="1" kern="1200" dirty="0">
              <a:solidFill>
                <a:srgbClr val="00297A"/>
              </a:solidFill>
            </a:rPr>
            <a:t>)   …(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sv-SE" sz="1000" b="1" kern="1200" dirty="0">
              <a:solidFill>
                <a:srgbClr val="00297A"/>
              </a:solidFill>
            </a:rPr>
            <a:t>string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ru-RU" sz="1000" b="1" kern="1200" dirty="0">
              <a:solidFill>
                <a:srgbClr val="00297A"/>
              </a:solidFill>
            </a:rPr>
            <a:t>)/(</a:t>
          </a:r>
          <a:r>
            <a:rPr lang="en-US" sz="1000" b="1" kern="1200" dirty="0">
              <a:solidFill>
                <a:srgbClr val="00297A"/>
              </a:solidFill>
            </a:rPr>
            <a:t>'int’</a:t>
          </a:r>
          <a:r>
            <a:rPr lang="ru-RU" sz="1000" b="1" kern="1200" dirty="0">
              <a:solidFill>
                <a:srgbClr val="00297A"/>
              </a:solidFill>
            </a:rPr>
            <a:t>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698809"/>
        <a:ext cx="7820645" cy="348787"/>
      </dsp:txXfrm>
    </dsp:sp>
    <dsp:sp modelId="{2F10E485-2D45-4587-91B0-136C35735761}">
      <dsp:nvSpPr>
        <dsp:cNvPr id="0" name=""/>
        <dsp:cNvSpPr/>
      </dsp:nvSpPr>
      <dsp:spPr>
        <a:xfrm rot="5400000">
          <a:off x="-89197" y="330500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2" y="3423932"/>
        <a:ext cx="416255" cy="178396"/>
      </dsp:txXfrm>
    </dsp:sp>
    <dsp:sp modelId="{B9A98222-C535-4310-A423-D0BA2508DA37}">
      <dsp:nvSpPr>
        <dsp:cNvPr id="0" name=""/>
        <dsp:cNvSpPr/>
      </dsp:nvSpPr>
      <dsp:spPr>
        <a:xfrm rot="5400000">
          <a:off x="4142750" y="-51068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 обработке </a:t>
          </a:r>
          <a:r>
            <a:rPr lang="en-US" sz="1000" kern="1200" dirty="0"/>
            <a:t>rating </a:t>
          </a:r>
          <a:r>
            <a:rPr lang="ru-RU" sz="1000" kern="1200" dirty="0"/>
            <a:t>обнаружен знак </a:t>
          </a:r>
          <a:r>
            <a:rPr lang="en-US" sz="1000" kern="1200" dirty="0"/>
            <a:t>‘|’</a:t>
          </a:r>
          <a:r>
            <a:rPr lang="ru-RU" sz="1000" kern="1200" dirty="0"/>
            <a:t>- замена его на реальный рейтинг с сайта: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amazon['rating'].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('|','4.0')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234674"/>
        <a:ext cx="7820645" cy="348787"/>
      </dsp:txXfrm>
    </dsp:sp>
    <dsp:sp modelId="{CBD0ED55-B098-4C08-AEF3-97CFCAF15F07}">
      <dsp:nvSpPr>
        <dsp:cNvPr id="0" name=""/>
        <dsp:cNvSpPr/>
      </dsp:nvSpPr>
      <dsp:spPr>
        <a:xfrm rot="5400000">
          <a:off x="-89197" y="384086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2" y="3959797"/>
        <a:ext cx="416255" cy="178396"/>
      </dsp:txXfrm>
    </dsp:sp>
    <dsp:sp modelId="{146980B0-2EF6-4218-9C74-14EF0FB75B9E}">
      <dsp:nvSpPr>
        <dsp:cNvPr id="0" name=""/>
        <dsp:cNvSpPr/>
      </dsp:nvSpPr>
      <dsp:spPr>
        <a:xfrm rot="5400000">
          <a:off x="4142750" y="2517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заполнение отсутствующих данных значениями с сайта </a:t>
          </a:r>
          <a:r>
            <a:rPr lang="en-US" sz="1000" kern="1200" dirty="0"/>
            <a:t>amazon: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amazon.loc</a:t>
          </a:r>
          <a:r>
            <a:rPr lang="en-US" sz="1000" b="1" kern="1200" dirty="0">
              <a:solidFill>
                <a:srgbClr val="00297A"/>
              </a:solidFill>
            </a:rPr>
            <a:t>[282, 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']='47'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770538"/>
        <a:ext cx="7820645" cy="348787"/>
      </dsp:txXfrm>
    </dsp:sp>
    <dsp:sp modelId="{3B825425-FD53-4C17-A08E-C6015343C708}">
      <dsp:nvSpPr>
        <dsp:cNvPr id="0" name=""/>
        <dsp:cNvSpPr/>
      </dsp:nvSpPr>
      <dsp:spPr>
        <a:xfrm rot="5400000">
          <a:off x="-89197" y="437673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2" y="4495662"/>
        <a:ext cx="416255" cy="178396"/>
      </dsp:txXfrm>
    </dsp:sp>
    <dsp:sp modelId="{8DD72D94-0BCF-4136-9085-DC232BC55215}">
      <dsp:nvSpPr>
        <dsp:cNvPr id="0" name=""/>
        <dsp:cNvSpPr/>
      </dsp:nvSpPr>
      <dsp:spPr>
        <a:xfrm rot="5400000">
          <a:off x="4142750" y="561040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 недостающих данных заменяем </a:t>
          </a:r>
          <a:r>
            <a:rPr lang="en-US" sz="1000" kern="1200" dirty="0"/>
            <a:t>Nan </a:t>
          </a:r>
          <a:r>
            <a:rPr lang="ru-RU" sz="1000" kern="1200" dirty="0"/>
            <a:t>на 0: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fillna</a:t>
          </a:r>
          <a:r>
            <a:rPr lang="en-US" sz="1000" b="1" kern="1200" dirty="0">
              <a:solidFill>
                <a:srgbClr val="00297A"/>
              </a:solidFill>
            </a:rPr>
            <a:t>(0)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306403"/>
        <a:ext cx="7820645" cy="348787"/>
      </dsp:txXfrm>
    </dsp:sp>
    <dsp:sp modelId="{3ED2602E-CBF3-4E4C-888C-4D0952DE79EA}">
      <dsp:nvSpPr>
        <dsp:cNvPr id="0" name=""/>
        <dsp:cNvSpPr/>
      </dsp:nvSpPr>
      <dsp:spPr>
        <a:xfrm rot="5400000">
          <a:off x="-89197" y="491259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</a:t>
          </a:r>
          <a:endParaRPr lang="ru-BY" sz="1000" kern="1200" dirty="0"/>
        </a:p>
      </dsp:txBody>
      <dsp:txXfrm rot="-5400000">
        <a:off x="2" y="5031527"/>
        <a:ext cx="416255" cy="178396"/>
      </dsp:txXfrm>
    </dsp:sp>
    <dsp:sp modelId="{DA7870F7-F798-490B-9FBE-3926ACF74CD8}">
      <dsp:nvSpPr>
        <dsp:cNvPr id="0" name=""/>
        <dsp:cNvSpPr/>
      </dsp:nvSpPr>
      <dsp:spPr>
        <a:xfrm rot="5400000">
          <a:off x="4142750" y="109690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отсутствующие значения: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np.any</a:t>
          </a:r>
          <a:r>
            <a:rPr lang="en-US" sz="1000" b="1" kern="1200" dirty="0">
              <a:solidFill>
                <a:srgbClr val="00297A"/>
              </a:solidFill>
            </a:rPr>
            <a:t>(</a:t>
          </a:r>
          <a:r>
            <a:rPr lang="en-US" sz="1000" b="1" kern="1200" dirty="0" err="1">
              <a:solidFill>
                <a:srgbClr val="00297A"/>
              </a:solidFill>
            </a:rPr>
            <a:t>amazon.isna</a:t>
          </a:r>
          <a:r>
            <a:rPr lang="en-US" sz="1000" b="1" kern="1200" dirty="0">
              <a:solidFill>
                <a:srgbClr val="00297A"/>
              </a:solidFill>
            </a:rPr>
            <a:t>().values)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842268"/>
        <a:ext cx="7820645" cy="348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10" y="9237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r>
            <a:rPr lang="ru-RU" sz="1000" kern="1200" dirty="0"/>
            <a:t>1</a:t>
          </a:r>
          <a:endParaRPr lang="ru-BY" sz="1000" kern="1200" dirty="0"/>
        </a:p>
      </dsp:txBody>
      <dsp:txXfrm rot="-5400000">
        <a:off x="1" y="211186"/>
        <a:ext cx="415849" cy="178221"/>
      </dsp:txXfrm>
    </dsp:sp>
    <dsp:sp modelId="{381AE514-295B-4ECD-AD0E-28681F102F74}">
      <dsp:nvSpPr>
        <dsp:cNvPr id="0" name=""/>
        <dsp:cNvSpPr/>
      </dsp:nvSpPr>
      <dsp:spPr>
        <a:xfrm rot="5400000">
          <a:off x="4177148" y="-375803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Создание копии данных с нужными столбцами: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kern="1200" dirty="0" err="1">
              <a:solidFill>
                <a:srgbClr val="00297A"/>
              </a:solidFill>
            </a:rPr>
            <a:t>discounted_price</a:t>
          </a:r>
          <a:r>
            <a:rPr lang="en-US" sz="1000" b="1" kern="1200" dirty="0">
              <a:solidFill>
                <a:srgbClr val="00297A"/>
              </a:solidFill>
            </a:rPr>
            <a:t>’, 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', 'review_content']].copy()</a:t>
          </a:r>
          <a:endParaRPr lang="ru-BY" sz="1000" b="1" kern="1200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2111"/>
        <a:ext cx="7889894" cy="348445"/>
      </dsp:txXfrm>
    </dsp:sp>
    <dsp:sp modelId="{E26D3C6F-8153-4429-A6C1-0CE3D541D0A8}">
      <dsp:nvSpPr>
        <dsp:cNvPr id="0" name=""/>
        <dsp:cNvSpPr/>
      </dsp:nvSpPr>
      <dsp:spPr>
        <a:xfrm rot="5400000">
          <a:off x="-89110" y="627713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1" y="746528"/>
        <a:ext cx="415849" cy="178221"/>
      </dsp:txXfrm>
    </dsp:sp>
    <dsp:sp modelId="{CA5F16E8-1E8F-47D5-8053-6E65A195814F}">
      <dsp:nvSpPr>
        <dsp:cNvPr id="0" name=""/>
        <dsp:cNvSpPr/>
      </dsp:nvSpPr>
      <dsp:spPr>
        <a:xfrm rot="5400000">
          <a:off x="4177148" y="-322269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557453"/>
        <a:ext cx="7889894" cy="348445"/>
      </dsp:txXfrm>
    </dsp:sp>
    <dsp:sp modelId="{433A8A1F-D05B-429B-A80A-CE403EFF7A6F}">
      <dsp:nvSpPr>
        <dsp:cNvPr id="0" name=""/>
        <dsp:cNvSpPr/>
      </dsp:nvSpPr>
      <dsp:spPr>
        <a:xfrm rot="5400000">
          <a:off x="-89110" y="116305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1" y="1281869"/>
        <a:ext cx="415849" cy="178221"/>
      </dsp:txXfrm>
    </dsp:sp>
    <dsp:sp modelId="{FAA1BAA9-E6DD-4AF3-8F59-3D2800385FE8}">
      <dsp:nvSpPr>
        <dsp:cNvPr id="0" name=""/>
        <dsp:cNvSpPr/>
      </dsp:nvSpPr>
      <dsp:spPr>
        <a:xfrm rot="5400000">
          <a:off x="4177148" y="-2687355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092794"/>
        <a:ext cx="7889894" cy="348445"/>
      </dsp:txXfrm>
    </dsp:sp>
    <dsp:sp modelId="{460F2CD0-38B0-4E60-B36F-949360CBD0D8}">
      <dsp:nvSpPr>
        <dsp:cNvPr id="0" name=""/>
        <dsp:cNvSpPr/>
      </dsp:nvSpPr>
      <dsp:spPr>
        <a:xfrm rot="5400000">
          <a:off x="-89110" y="169839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1" y="1817211"/>
        <a:ext cx="415849" cy="178221"/>
      </dsp:txXfrm>
    </dsp:sp>
    <dsp:sp modelId="{34CEA7D6-2B79-4F03-B530-22A6219857A7}">
      <dsp:nvSpPr>
        <dsp:cNvPr id="0" name=""/>
        <dsp:cNvSpPr/>
      </dsp:nvSpPr>
      <dsp:spPr>
        <a:xfrm rot="5400000">
          <a:off x="4177148" y="-2152013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628136"/>
        <a:ext cx="7889894" cy="348445"/>
      </dsp:txXfrm>
    </dsp:sp>
    <dsp:sp modelId="{506964E8-C170-4588-96FE-12857F46FBEC}">
      <dsp:nvSpPr>
        <dsp:cNvPr id="0" name=""/>
        <dsp:cNvSpPr/>
      </dsp:nvSpPr>
      <dsp:spPr>
        <a:xfrm rot="5400000">
          <a:off x="-89110" y="2233738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1" y="2352553"/>
        <a:ext cx="415849" cy="178221"/>
      </dsp:txXfrm>
    </dsp:sp>
    <dsp:sp modelId="{2891F9B2-D713-441A-8EA9-B22B865A7F00}">
      <dsp:nvSpPr>
        <dsp:cNvPr id="0" name=""/>
        <dsp:cNvSpPr/>
      </dsp:nvSpPr>
      <dsp:spPr>
        <a:xfrm rot="5400000">
          <a:off x="4177148" y="-1616671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kern="1200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2163478"/>
        <a:ext cx="7889894" cy="348445"/>
      </dsp:txXfrm>
    </dsp:sp>
    <dsp:sp modelId="{093D0AF9-7FF9-45DF-9C02-F480DBA1FACA}">
      <dsp:nvSpPr>
        <dsp:cNvPr id="0" name=""/>
        <dsp:cNvSpPr/>
      </dsp:nvSpPr>
      <dsp:spPr>
        <a:xfrm rot="5400000">
          <a:off x="-89110" y="2769079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1" y="2887894"/>
        <a:ext cx="415849" cy="178221"/>
      </dsp:txXfrm>
    </dsp:sp>
    <dsp:sp modelId="{83293E45-5BB0-4E72-882B-058AB43D01FC}">
      <dsp:nvSpPr>
        <dsp:cNvPr id="0" name=""/>
        <dsp:cNvSpPr/>
      </dsp:nvSpPr>
      <dsp:spPr>
        <a:xfrm rot="5400000">
          <a:off x="4177148" y="-1081330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столбца с исходной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698819"/>
        <a:ext cx="7889894" cy="348445"/>
      </dsp:txXfrm>
    </dsp:sp>
    <dsp:sp modelId="{2F10E485-2D45-4587-91B0-136C35735761}">
      <dsp:nvSpPr>
        <dsp:cNvPr id="0" name=""/>
        <dsp:cNvSpPr/>
      </dsp:nvSpPr>
      <dsp:spPr>
        <a:xfrm rot="5400000">
          <a:off x="-89110" y="330442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1" y="3423236"/>
        <a:ext cx="415849" cy="178221"/>
      </dsp:txXfrm>
    </dsp:sp>
    <dsp:sp modelId="{B9A98222-C535-4310-A423-D0BA2508DA37}">
      <dsp:nvSpPr>
        <dsp:cNvPr id="0" name=""/>
        <dsp:cNvSpPr/>
      </dsp:nvSpPr>
      <dsp:spPr>
        <a:xfrm rot="5400000">
          <a:off x="4177148" y="-54598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пробелов до/после в </a:t>
          </a:r>
          <a:r>
            <a:rPr lang="en-US" sz="1000" kern="1200" dirty="0" err="1"/>
            <a:t>product_id</a:t>
          </a:r>
          <a:r>
            <a:rPr lang="en-US" sz="1000" kern="1200" dirty="0"/>
            <a:t>
</a:t>
          </a:r>
          <a:r>
            <a:rPr lang="en-US" sz="1000" b="1" kern="1200" dirty="0">
              <a:solidFill>
                <a:srgbClr val="00297A"/>
              </a:solidFill>
            </a:rPr>
            <a:t>df['</a:t>
          </a:r>
          <a:r>
            <a:rPr lang="en-US" sz="1000" b="1" kern="1200" dirty="0" err="1">
              <a:solidFill>
                <a:srgbClr val="00297A"/>
              </a:solidFill>
            </a:rPr>
            <a:t>product_id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str.strip</a:t>
          </a:r>
          <a:r>
            <a:rPr lang="en-US" sz="1000" b="1" kern="1200" dirty="0">
              <a:solidFill>
                <a:srgbClr val="00297A"/>
              </a:solidFill>
            </a:rPr>
            <a:t>()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3234161"/>
        <a:ext cx="7889894" cy="348445"/>
      </dsp:txXfrm>
    </dsp:sp>
    <dsp:sp modelId="{CBD0ED55-B098-4C08-AEF3-97CFCAF15F07}">
      <dsp:nvSpPr>
        <dsp:cNvPr id="0" name=""/>
        <dsp:cNvSpPr/>
      </dsp:nvSpPr>
      <dsp:spPr>
        <a:xfrm rot="5400000">
          <a:off x="-89110" y="3839762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1" y="3958577"/>
        <a:ext cx="415849" cy="178221"/>
      </dsp:txXfrm>
    </dsp:sp>
    <dsp:sp modelId="{146980B0-2EF6-4218-9C74-14EF0FB75B9E}">
      <dsp:nvSpPr>
        <dsp:cNvPr id="0" name=""/>
        <dsp:cNvSpPr/>
      </dsp:nvSpPr>
      <dsp:spPr>
        <a:xfrm rot="5400000">
          <a:off x="4177148" y="-10647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Перевод в нижний регистр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df["review_title"].apply(lambda x: x.lower())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3769502"/>
        <a:ext cx="7889894" cy="348445"/>
      </dsp:txXfrm>
    </dsp:sp>
    <dsp:sp modelId="{3B825425-FD53-4C17-A08E-C6015343C708}">
      <dsp:nvSpPr>
        <dsp:cNvPr id="0" name=""/>
        <dsp:cNvSpPr/>
      </dsp:nvSpPr>
      <dsp:spPr>
        <a:xfrm rot="5400000">
          <a:off x="-89110" y="437510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1" y="4493919"/>
        <a:ext cx="415849" cy="178221"/>
      </dsp:txXfrm>
    </dsp:sp>
    <dsp:sp modelId="{8DD72D94-0BCF-4136-9085-DC232BC55215}">
      <dsp:nvSpPr>
        <dsp:cNvPr id="0" name=""/>
        <dsp:cNvSpPr/>
      </dsp:nvSpPr>
      <dsp:spPr>
        <a:xfrm rot="5400000">
          <a:off x="4177148" y="524694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304843"/>
        <a:ext cx="7889894" cy="348445"/>
      </dsp:txXfrm>
    </dsp:sp>
    <dsp:sp modelId="{3ED2602E-CBF3-4E4C-888C-4D0952DE79EA}">
      <dsp:nvSpPr>
        <dsp:cNvPr id="0" name=""/>
        <dsp:cNvSpPr/>
      </dsp:nvSpPr>
      <dsp:spPr>
        <a:xfrm rot="5400000">
          <a:off x="-89110" y="491044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2</a:t>
          </a:r>
          <a:r>
            <a:rPr lang="en-US" sz="1000" kern="1200" dirty="0"/>
            <a:t>0</a:t>
          </a:r>
          <a:endParaRPr lang="ru-BY" sz="1000" kern="1200" dirty="0"/>
        </a:p>
      </dsp:txBody>
      <dsp:txXfrm rot="-5400000">
        <a:off x="1" y="5029261"/>
        <a:ext cx="415849" cy="178221"/>
      </dsp:txXfrm>
    </dsp:sp>
    <dsp:sp modelId="{DA7870F7-F798-490B-9FBE-3926ACF74CD8}">
      <dsp:nvSpPr>
        <dsp:cNvPr id="0" name=""/>
        <dsp:cNvSpPr/>
      </dsp:nvSpPr>
      <dsp:spPr>
        <a:xfrm rot="5400000">
          <a:off x="4177148" y="106003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Сохраняем данные в файл </a:t>
          </a:r>
          <a:r>
            <a:rPr lang="en-US" sz="1000" kern="1200" dirty="0"/>
            <a:t>csv: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df.to_csv ('clear_data.csv',index= False)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840185"/>
        <a:ext cx="7889894" cy="348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26C4-B2FF-4351-A7E2-851BD6CBCB5C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BE87-AF55-4922-993F-17907CEA309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232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990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190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3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44669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53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50208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6612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785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17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26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51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2350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052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720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91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3032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4986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lia-un-git/project_Julia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81B35-2D73-4B8F-AE1F-1784BFD0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745" y="1680098"/>
            <a:ext cx="8915399" cy="226278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Amazon Sales Dataset</a:t>
            </a:r>
            <a:r>
              <a:rPr lang="ru-RU" b="1" dirty="0"/>
              <a:t> </a:t>
            </a:r>
            <a:r>
              <a:rPr lang="en-US" b="1" dirty="0"/>
              <a:t>EDA</a:t>
            </a:r>
            <a:br>
              <a:rPr lang="ru-RU" b="1" dirty="0"/>
            </a:br>
            <a:r>
              <a:rPr lang="ru-RU" sz="2700" b="1" dirty="0"/>
              <a:t>Исследовательский анализ данных продаж на </a:t>
            </a:r>
            <a:r>
              <a:rPr lang="en-US" sz="2700" b="1" dirty="0"/>
              <a:t>Amazon</a:t>
            </a:r>
            <a:br>
              <a:rPr lang="ru-BY" dirty="0"/>
            </a:b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F4D603-BB6E-4062-A43F-41F0406BA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b="1" dirty="0">
                <a:solidFill>
                  <a:srgbClr val="766F54"/>
                </a:solidFill>
              </a:rPr>
              <a:t>Итоговый проект 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>
                <a:solidFill>
                  <a:srgbClr val="766F54"/>
                </a:solidFill>
              </a:rPr>
              <a:t>по курсу обучения "DATA ANALYST“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 err="1">
                <a:solidFill>
                  <a:srgbClr val="766F54"/>
                </a:solidFill>
              </a:rPr>
              <a:t>Унуковской</a:t>
            </a:r>
            <a:r>
              <a:rPr lang="ru-RU" b="1" dirty="0">
                <a:solidFill>
                  <a:srgbClr val="766F54"/>
                </a:solidFill>
              </a:rPr>
              <a:t> Юлии Иосифовны</a:t>
            </a:r>
          </a:p>
          <a:p>
            <a:pPr algn="r"/>
            <a:endParaRPr lang="ru-BY" b="1" dirty="0">
              <a:solidFill>
                <a:srgbClr val="766F5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85188-41A9-400C-A1BC-52779BE2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80" y="623565"/>
            <a:ext cx="2104832" cy="872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78593-3357-4039-B3CC-167CC6B4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45" y="4127014"/>
            <a:ext cx="3604531" cy="2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0913-F09B-4C26-B0BE-7B3A1BAE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973" y="447040"/>
            <a:ext cx="7469188" cy="416560"/>
          </a:xfrm>
        </p:spPr>
        <p:txBody>
          <a:bodyPr>
            <a:normAutofit fontScale="90000"/>
          </a:bodyPr>
          <a:lstStyle/>
          <a:p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Модель линейной регрессии</a:t>
            </a:r>
            <a:br>
              <a:rPr lang="ru-RU" b="1" dirty="0"/>
            </a:b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5580A7-BD74-482F-BC24-3F20CEB5F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8326" y="5908037"/>
            <a:ext cx="3447731" cy="457200"/>
          </a:xfrm>
        </p:spPr>
        <p:txBody>
          <a:bodyPr/>
          <a:lstStyle/>
          <a:p>
            <a:r>
              <a:rPr lang="it-IT" sz="1200" dirty="0">
                <a:solidFill>
                  <a:schemeClr val="tx1"/>
                </a:solidFill>
              </a:rPr>
              <a:t>S</a:t>
            </a:r>
            <a:r>
              <a:rPr lang="en-US" sz="1200" dirty="0" err="1">
                <a:solidFill>
                  <a:schemeClr val="tx1"/>
                </a:solidFill>
              </a:rPr>
              <a:t>ony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Bravia</a:t>
            </a:r>
            <a:r>
              <a:rPr lang="en-US" sz="1200" dirty="0">
                <a:solidFill>
                  <a:schemeClr val="tx1"/>
                </a:solidFill>
              </a:rPr>
              <a:t> 164 cm (65 inches) 4K Ultra HD Smart LED Google TV KD-65X75L (Black)</a:t>
            </a:r>
          </a:p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AA7496-AC70-4E20-97CB-E4813A228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4" y="2301235"/>
            <a:ext cx="5852172" cy="43891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495EF-8CDD-46CD-87F4-6AAF2014E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4484791"/>
            <a:ext cx="1849120" cy="12823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14488E-661E-49F3-BABB-AF074B1B3785}"/>
              </a:ext>
            </a:extLst>
          </p:cNvPr>
          <p:cNvSpPr/>
          <p:nvPr/>
        </p:nvSpPr>
        <p:spPr>
          <a:xfrm>
            <a:off x="8085617" y="4066887"/>
            <a:ext cx="3620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BY" sz="1200" dirty="0" err="1"/>
              <a:t>df</a:t>
            </a:r>
            <a:r>
              <a:rPr lang="ru-BY" sz="1200" dirty="0"/>
              <a:t>['</a:t>
            </a:r>
            <a:r>
              <a:rPr lang="ru-BY" sz="1200" dirty="0" err="1"/>
              <a:t>product_name</a:t>
            </a:r>
            <a:r>
              <a:rPr lang="ru-BY" sz="1200" dirty="0"/>
              <a:t>'][</a:t>
            </a:r>
            <a:r>
              <a:rPr lang="ru-BY" sz="1200" dirty="0" err="1"/>
              <a:t>df.actual_price</a:t>
            </a:r>
            <a:r>
              <a:rPr lang="ru-BY" sz="1200" dirty="0"/>
              <a:t>&gt;100000]</a:t>
            </a:r>
          </a:p>
        </p:txBody>
      </p: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935898BA-8569-4BD1-AB42-1A64F8742FF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86177" y="3316382"/>
            <a:ext cx="2409669" cy="7505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F30B38-5AE8-4B17-A7CB-EAA12083FBA0}"/>
              </a:ext>
            </a:extLst>
          </p:cNvPr>
          <p:cNvSpPr txBox="1"/>
          <p:nvPr/>
        </p:nvSpPr>
        <p:spPr>
          <a:xfrm>
            <a:off x="2377441" y="1140083"/>
            <a:ext cx="932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 графике представлена модель линейной регрессии используемая для прогнозирования дисконтной цены на товар на основе статистических данных. Разброс точек показывает отклонение предсказанных значений от фактических. </a:t>
            </a:r>
            <a:endParaRPr lang="ru-BY" i="1" dirty="0"/>
          </a:p>
        </p:txBody>
      </p:sp>
    </p:spTree>
    <p:extLst>
      <p:ext uri="{BB962C8B-B14F-4D97-AF65-F5344CB8AC3E}">
        <p14:creationId xmlns:p14="http://schemas.microsoft.com/office/powerpoint/2010/main" val="173168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1D44D-EABC-40A5-B1D8-4129BAD4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59" y="302125"/>
            <a:ext cx="8915399" cy="405153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Распределение товаров по категориям 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B0255-A46F-4BDF-8E6D-98A7672D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4169" y="4551108"/>
            <a:ext cx="5132091" cy="1555864"/>
          </a:xfrm>
        </p:spPr>
        <p:txBody>
          <a:bodyPr/>
          <a:lstStyle/>
          <a:p>
            <a:r>
              <a:rPr lang="en-US" dirty="0"/>
              <a:t>'</a:t>
            </a:r>
            <a:endParaRPr lang="ru-B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371F-8F2B-4087-B94C-45D94008E963}"/>
              </a:ext>
            </a:extLst>
          </p:cNvPr>
          <p:cNvSpPr txBox="1"/>
          <p:nvPr/>
        </p:nvSpPr>
        <p:spPr>
          <a:xfrm>
            <a:off x="4855107" y="5799300"/>
            <a:ext cx="2571726" cy="553998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pd.</a:t>
            </a:r>
            <a:r>
              <a:rPr lang="en-US" sz="1000" b="1" dirty="0" err="1"/>
              <a:t>pivot_table</a:t>
            </a:r>
            <a:r>
              <a:rPr lang="en-US" sz="1000" dirty="0"/>
              <a:t>(table, index=['</a:t>
            </a:r>
            <a:r>
              <a:rPr lang="en-US" sz="1000" dirty="0" err="1"/>
              <a:t>category_main</a:t>
            </a:r>
            <a:r>
              <a:rPr lang="en-US" sz="1000" dirty="0"/>
              <a:t>', '</a:t>
            </a:r>
            <a:r>
              <a:rPr lang="en-US" sz="1000" dirty="0" err="1"/>
              <a:t>category_sub</a:t>
            </a:r>
            <a:r>
              <a:rPr lang="en-US" sz="1000" dirty="0"/>
              <a:t>'], </a:t>
            </a:r>
            <a:r>
              <a:rPr lang="en-US" sz="1000" dirty="0" err="1"/>
              <a:t>aggfunc</a:t>
            </a:r>
            <a:r>
              <a:rPr lang="en-US" sz="1000" dirty="0"/>
              <a:t>='count')</a:t>
            </a:r>
            <a:endParaRPr lang="ru-BY" sz="1000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9FA40DC9-5E55-4D3A-BDD0-6F237B3D2C8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26833" y="5669281"/>
            <a:ext cx="1008365" cy="407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031A6CE-BA77-42EF-80C3-B932BFEB0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9" t="26975" r="28247" b="13211"/>
          <a:stretch/>
        </p:blipFill>
        <p:spPr>
          <a:xfrm>
            <a:off x="1871759" y="751028"/>
            <a:ext cx="8448482" cy="4280978"/>
          </a:xfrm>
          <a:prstGeom prst="rect">
            <a:avLst/>
          </a:prstGeom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4B757827-87BB-4D20-835B-8B265B3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01" y="4371578"/>
            <a:ext cx="645602" cy="6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BB1A38E1-2A48-4266-B175-A36564E63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26000"/>
              </p:ext>
            </p:extLst>
          </p:nvPr>
        </p:nvGraphicFramePr>
        <p:xfrm>
          <a:off x="8435198" y="2114765"/>
          <a:ext cx="3595769" cy="4577484"/>
        </p:xfrm>
        <a:graphic>
          <a:graphicData uri="http://schemas.openxmlformats.org/drawingml/2006/table">
            <a:tbl>
              <a:tblPr/>
              <a:tblGrid>
                <a:gridCol w="1131217">
                  <a:extLst>
                    <a:ext uri="{9D8B030D-6E8A-4147-A177-3AD203B41FA5}">
                      <a16:colId xmlns:a16="http://schemas.microsoft.com/office/drawing/2014/main" val="4215383882"/>
                    </a:ext>
                  </a:extLst>
                </a:gridCol>
                <a:gridCol w="2153021">
                  <a:extLst>
                    <a:ext uri="{9D8B030D-6E8A-4147-A177-3AD203B41FA5}">
                      <a16:colId xmlns:a16="http://schemas.microsoft.com/office/drawing/2014/main" val="963339694"/>
                    </a:ext>
                  </a:extLst>
                </a:gridCol>
                <a:gridCol w="311531">
                  <a:extLst>
                    <a:ext uri="{9D8B030D-6E8A-4147-A177-3AD203B41FA5}">
                      <a16:colId xmlns:a16="http://schemas.microsoft.com/office/drawing/2014/main" val="2198742509"/>
                    </a:ext>
                  </a:extLst>
                </a:gridCol>
              </a:tblGrid>
              <a:tr h="1196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category_main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category_sub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ru-BY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14538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Car&amp;Motorbike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93035"/>
                  </a:ext>
                </a:extLst>
              </a:tr>
              <a:tr h="181214">
                <a:tc rowSpan="8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Computers&amp;</a:t>
                      </a:r>
                    </a:p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Accessories&amp;Peripherals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381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71256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5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1141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ExternalDevices&amp;DataStorage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04416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Laptops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8030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Monitors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429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NetworkingDevices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3800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Printers,Inks&amp;Accessories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9563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Tablets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27644"/>
                  </a:ext>
                </a:extLst>
              </a:tr>
              <a:tr h="119671">
                <a:tc rowSpan="9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Electronics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0655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Cameras&amp;Photography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4213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GeneralPurposeBatteries&amp;BatteryChargers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63994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Headphones,Earbuds&amp;Accessories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66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73670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HomeAudio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0704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HomeTheater,TV&amp;Video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4511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Mobiles&amp;Accessories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1187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PowerAccessories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0975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WearableTechnology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63639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Health&amp;PersonalCare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HomeMedicalSupplies&amp;Equipment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8276"/>
                  </a:ext>
                </a:extLst>
              </a:tr>
              <a:tr h="119671">
                <a:tc rowSpan="5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Home&amp;Kitchen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CraftMaterials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562298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Heating,Cooling&amp;AirQuality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908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HomeStorage&amp;Organization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9835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Kitchen&amp;Dining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5991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Kitchen&amp;HomeAppliances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308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171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HomeImprovement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Electrical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6066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MusicalInstruments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Microphones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091766"/>
                  </a:ext>
                </a:extLst>
              </a:tr>
              <a:tr h="119671">
                <a:tc rowSpan="2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OfficeElectronics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9021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OfficePaperProducts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88394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Toys&amp;Games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Arts&amp;Crafts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0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30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C3D83-47CE-458D-B2E9-D8989496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8312" r="29919" b="1556"/>
          <a:stretch/>
        </p:blipFill>
        <p:spPr>
          <a:xfrm>
            <a:off x="2309550" y="771518"/>
            <a:ext cx="3707685" cy="24486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FEEC7-56FB-4A31-9880-13C12A6E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154" y="215856"/>
            <a:ext cx="6293375" cy="46211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Категориальный анализ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DD27741-AA05-4A04-94A4-E1FC261F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91626"/>
              </p:ext>
            </p:extLst>
          </p:nvPr>
        </p:nvGraphicFramePr>
        <p:xfrm>
          <a:off x="9510224" y="782229"/>
          <a:ext cx="2312665" cy="2448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26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1963639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575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№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Топ – 10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товаров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USBCables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SmartWatches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Smartphones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SmartTelevisions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In-Ear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2640445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RemoteControls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522973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MixerGrinders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162119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HDMICables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596636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DryIrons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2390671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Mice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9813781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8FA8E6-9471-4308-AF24-DE8BDF9BF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38074" r="30103" b="12068"/>
          <a:stretch/>
        </p:blipFill>
        <p:spPr>
          <a:xfrm>
            <a:off x="5114043" y="2430552"/>
            <a:ext cx="3831600" cy="2077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4FE0A4-CC66-42E8-9644-A96B8A45F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9" t="33779" r="35120" b="17777"/>
          <a:stretch/>
        </p:blipFill>
        <p:spPr>
          <a:xfrm>
            <a:off x="8527529" y="3941475"/>
            <a:ext cx="3295360" cy="2134296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667EF05-C6D7-45E9-925E-832A0FE4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63624"/>
              </p:ext>
            </p:extLst>
          </p:nvPr>
        </p:nvGraphicFramePr>
        <p:xfrm>
          <a:off x="6174767" y="782229"/>
          <a:ext cx="2840442" cy="1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162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2437280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480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№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 </a:t>
                      </a:r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популярные категории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Electronics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Computer&amp;Accessories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Home&amp;Kitchen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Office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24776C-D195-46F7-9B08-EC020F8B8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93" y="4266350"/>
            <a:ext cx="4528437" cy="2317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E7040-8630-4434-A005-AEE6142B5B75}"/>
              </a:ext>
            </a:extLst>
          </p:cNvPr>
          <p:cNvSpPr txBox="1"/>
          <p:nvPr/>
        </p:nvSpPr>
        <p:spPr>
          <a:xfrm>
            <a:off x="5844018" y="5424977"/>
            <a:ext cx="2371650" cy="1169551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,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0086B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My_project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"COUNT(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10000</a:t>
            </a:r>
            <a:endParaRPr lang="ru-BY" sz="1000" dirty="0"/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9188105F-1C9E-4B64-B5CA-6F1FEC2B446D}"/>
              </a:ext>
            </a:extLst>
          </p:cNvPr>
          <p:cNvCxnSpPr>
            <a:stCxn id="17" idx="0"/>
          </p:cNvCxnSpPr>
          <p:nvPr/>
        </p:nvCxnSpPr>
        <p:spPr>
          <a:xfrm rot="16200000" flipV="1">
            <a:off x="6185143" y="4580277"/>
            <a:ext cx="676792" cy="10126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77FF31-A1D6-48F3-81C2-DC9A11183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50000" r="32353" b="28056"/>
          <a:stretch/>
        </p:blipFill>
        <p:spPr>
          <a:xfrm>
            <a:off x="4851022" y="6238151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EBB62-2B95-44C0-819F-C4D2D856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9359" r="36583" b="16214"/>
          <a:stretch/>
        </p:blipFill>
        <p:spPr>
          <a:xfrm>
            <a:off x="2446177" y="1310640"/>
            <a:ext cx="4463497" cy="25220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7646-E1DB-4FAF-8AC5-DE662413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7" y="450021"/>
            <a:ext cx="9253062" cy="68072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Анализ среднего рейтинга и распределения оценок по категориям 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F3CEAD-FE9A-4E04-8A2C-6F4F04060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960" y="1777117"/>
            <a:ext cx="3667760" cy="16518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i="1" dirty="0">
                <a:solidFill>
                  <a:srgbClr val="00297A"/>
                </a:solidFill>
              </a:rPr>
              <a:t>Средний рейтинг товаров - 4,1</a:t>
            </a: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 Большинство продуктов имеют рейтинг от 3,8 до 4,4, при этом нет продуктов с рейтингом ниже 2,0. </a:t>
            </a:r>
            <a:endParaRPr lang="en-US" i="1" dirty="0">
              <a:solidFill>
                <a:srgbClr val="00297A"/>
              </a:solidFill>
            </a:endParaRP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Распределение рейтингов слегка перекошено влево.</a:t>
            </a:r>
            <a:endParaRPr lang="ru-BY" i="1" dirty="0">
              <a:solidFill>
                <a:srgbClr val="00297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C5E42D-E921-4A9D-80BF-66C3415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3" y="3915797"/>
            <a:ext cx="6949686" cy="273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423C-A0EE-4632-8464-08D935025CF6}"/>
              </a:ext>
            </a:extLst>
          </p:cNvPr>
          <p:cNvSpPr txBox="1"/>
          <p:nvPr/>
        </p:nvSpPr>
        <p:spPr>
          <a:xfrm>
            <a:off x="5515223" y="3952265"/>
            <a:ext cx="53254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i="1" dirty="0">
                <a:solidFill>
                  <a:srgbClr val="00297A"/>
                </a:solidFill>
              </a:rPr>
              <a:t>Количество товаров по категориям, имеющих значительное количество оценок</a:t>
            </a:r>
            <a:endParaRPr lang="ru-BY" sz="1000" i="1" dirty="0">
              <a:solidFill>
                <a:srgbClr val="00297A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25338D8-BFDC-4BDE-A310-A7212DBA3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90960"/>
              </p:ext>
            </p:extLst>
          </p:nvPr>
        </p:nvGraphicFramePr>
        <p:xfrm>
          <a:off x="2573661" y="4467687"/>
          <a:ext cx="2175891" cy="1905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3232">
                  <a:extLst>
                    <a:ext uri="{9D8B030D-6E8A-4147-A177-3AD203B41FA5}">
                      <a16:colId xmlns:a16="http://schemas.microsoft.com/office/drawing/2014/main" val="4197935140"/>
                    </a:ext>
                  </a:extLst>
                </a:gridCol>
                <a:gridCol w="532659">
                  <a:extLst>
                    <a:ext uri="{9D8B030D-6E8A-4147-A177-3AD203B41FA5}">
                      <a16:colId xmlns:a16="http://schemas.microsoft.com/office/drawing/2014/main" val="8159989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category_main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raiting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8938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OfficeProducts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5742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Toys&amp;Games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662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HomeImprovement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12163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Computers&amp;Accessories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9535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Electronics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083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Home&amp;Kitchen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761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Health&amp;PersonalCare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5533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MusicalInstruments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9191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Car&amp;Motorbike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020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D2864-9A61-48F8-9782-42AB2DA0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69" y="329795"/>
            <a:ext cx="5914708" cy="56896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Расчет и анализ взвешенного рейтинга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1DAEDE-1FDD-49F1-AEBF-D95C3A36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155" y="1202772"/>
            <a:ext cx="5102752" cy="1062908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z="1200" dirty="0">
                <a:solidFill>
                  <a:srgbClr val="00297A"/>
                </a:solidFill>
              </a:rPr>
              <a:t>С целью учета не только рейтинга товара, но и количества оценок потребителей, проведен расчет взвешенного рейтинга что позволяет более точно оценить его популярность и надежность. </a:t>
            </a:r>
            <a:endParaRPr lang="en-US" sz="1200" dirty="0">
              <a:solidFill>
                <a:srgbClr val="00297A"/>
              </a:solidFill>
            </a:endParaRPr>
          </a:p>
          <a:p>
            <a:pPr algn="just"/>
            <a:r>
              <a:rPr lang="ru-RU" sz="1200" dirty="0">
                <a:solidFill>
                  <a:srgbClr val="00297A"/>
                </a:solidFill>
              </a:rPr>
              <a:t>Среднее значение взвешенного рейтинга – 4,03</a:t>
            </a:r>
            <a:endParaRPr lang="ru-BY" sz="1200" dirty="0">
              <a:solidFill>
                <a:srgbClr val="00297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8C997-3B06-455D-BC4E-1667F141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r="8556"/>
          <a:stretch/>
        </p:blipFill>
        <p:spPr>
          <a:xfrm>
            <a:off x="1644169" y="2436566"/>
            <a:ext cx="5008725" cy="2864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/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1200" smtClean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В</m:t>
                      </m:r>
                      <m:r>
                        <a:rPr lang="ru-BY" sz="1200" i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звешенный рейтинг =</m:t>
                      </m:r>
                      <m:f>
                        <m:fPr>
                          <m:ctrlPr>
                            <a:rPr lang="ru-BY" sz="1200" i="1">
                              <a:solidFill>
                                <a:srgbClr val="00297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Средний рейтинг ∗ Количество оценок)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Количество оценок + Константа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BY" sz="12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  <a:blipFill>
                <a:blip r:embed="rId3"/>
                <a:stretch>
                  <a:fillRect t="-62500" b="-4875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F49E264-92EF-497E-8ABD-9C323186D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80098"/>
              </p:ext>
            </p:extLst>
          </p:nvPr>
        </p:nvGraphicFramePr>
        <p:xfrm>
          <a:off x="7162065" y="5382960"/>
          <a:ext cx="2763521" cy="9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3752">
                  <a:extLst>
                    <a:ext uri="{9D8B030D-6E8A-4147-A177-3AD203B41FA5}">
                      <a16:colId xmlns:a16="http://schemas.microsoft.com/office/drawing/2014/main" val="1201060292"/>
                    </a:ext>
                  </a:extLst>
                </a:gridCol>
                <a:gridCol w="1789769">
                  <a:extLst>
                    <a:ext uri="{9D8B030D-6E8A-4147-A177-3AD203B41FA5}">
                      <a16:colId xmlns:a16="http://schemas.microsoft.com/office/drawing/2014/main" val="2261435278"/>
                    </a:ext>
                  </a:extLst>
                </a:gridCol>
              </a:tblGrid>
              <a:tr h="255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Константа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Разброс цен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211855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 1500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023236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От 1500 до 10 000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90243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Свыше 10 000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3041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5F3EB9-4D87-4F00-BB8F-3D70CE872BFB}"/>
              </a:ext>
            </a:extLst>
          </p:cNvPr>
          <p:cNvSpPr txBox="1"/>
          <p:nvPr/>
        </p:nvSpPr>
        <p:spPr>
          <a:xfrm>
            <a:off x="1644169" y="5952268"/>
            <a:ext cx="5102752" cy="369332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ru-BY" sz="900" b="1" dirty="0">
                <a:solidFill>
                  <a:srgbClr val="00297A"/>
                </a:solidFill>
              </a:rPr>
              <a:t>df['weight']=</a:t>
            </a:r>
            <a:r>
              <a:rPr lang="en-US" altLang="ru-BY" sz="900" b="1" dirty="0" err="1">
                <a:solidFill>
                  <a:srgbClr val="00297A"/>
                </a:solidFill>
              </a:rPr>
              <a:t>np.where</a:t>
            </a:r>
            <a:r>
              <a:rPr lang="en-US" altLang="ru-BY" sz="900" b="1" dirty="0">
                <a:solidFill>
                  <a:srgbClr val="00297A"/>
                </a:solidFill>
              </a:rPr>
              <a:t>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']&lt;1000,10,np.where(df['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']&gt;10000,1,5))</a:t>
            </a:r>
            <a:endParaRPr lang="ru-RU" altLang="ru-BY" sz="900" b="1" dirty="0">
              <a:solidFill>
                <a:srgbClr val="00297A"/>
              </a:solidFill>
            </a:endParaRPr>
          </a:p>
          <a:p>
            <a:r>
              <a:rPr lang="en-US" sz="900" b="1" dirty="0">
                <a:solidFill>
                  <a:srgbClr val="00297A"/>
                </a:solidFill>
              </a:rPr>
              <a:t>df['</a:t>
            </a:r>
            <a:r>
              <a:rPr lang="en-US" sz="900" b="1" dirty="0" err="1">
                <a:solidFill>
                  <a:srgbClr val="00297A"/>
                </a:solidFill>
              </a:rPr>
              <a:t>rating_weighted</a:t>
            </a:r>
            <a:r>
              <a:rPr lang="en-US" sz="900" b="1" dirty="0">
                <a:solidFill>
                  <a:srgbClr val="00297A"/>
                </a:solidFill>
              </a:rPr>
              <a:t>'] = df['rating'] * 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']/(df['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']+df['weight'])</a:t>
            </a:r>
            <a:endParaRPr lang="ru-BY" sz="900" b="1" dirty="0">
              <a:solidFill>
                <a:srgbClr val="00297A"/>
              </a:solidFill>
            </a:endParaRPr>
          </a:p>
        </p:txBody>
      </p:sp>
      <p:pic>
        <p:nvPicPr>
          <p:cNvPr id="5122" name="Picture 2" descr="Python – Бесплатные иконки: логотип">
            <a:extLst>
              <a:ext uri="{FF2B5EF4-FFF2-40B4-BE49-F238E27FC236}">
                <a16:creationId xmlns:a16="http://schemas.microsoft.com/office/drawing/2014/main" id="{9FE18DFB-05EA-48D4-B889-A8F03A8F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184" y="5697825"/>
            <a:ext cx="623775" cy="6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2C9B55-8254-471F-AE49-89545183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243" b="4914"/>
          <a:stretch/>
        </p:blipFill>
        <p:spPr>
          <a:xfrm>
            <a:off x="6746921" y="898755"/>
            <a:ext cx="5243854" cy="44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609600"/>
            <a:ext cx="7624164" cy="46736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Товары с самыми низкими рейтингами</a:t>
            </a:r>
            <a:endParaRPr lang="ru-BY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A4E9DF-7457-4355-842C-8F09E915A02E}"/>
              </a:ext>
            </a:extLst>
          </p:cNvPr>
          <p:cNvSpPr/>
          <p:nvPr/>
        </p:nvSpPr>
        <p:spPr>
          <a:xfrm>
            <a:off x="1879601" y="5042376"/>
            <a:ext cx="9987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5 из 6 товаров, которые имеют низкие индексы относятся к категории </a:t>
            </a:r>
            <a:r>
              <a:rPr lang="ru-RU" sz="1400" i="1" dirty="0" err="1">
                <a:solidFill>
                  <a:srgbClr val="00297A"/>
                </a:solidFill>
                <a:latin typeface="system-ui"/>
              </a:rPr>
              <a:t>Home&amp;Kitchen</a:t>
            </a:r>
            <a:r>
              <a:rPr lang="ru-RU" sz="1400" i="1" dirty="0">
                <a:solidFill>
                  <a:srgbClr val="00297A"/>
                </a:solidFill>
                <a:latin typeface="system-ui"/>
              </a:rPr>
              <a:t>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Цена на данные товары не превышает 2500, а скидки предоставлены в промежутке от 46% до 86%.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На данные товары продавцу следует обратить внимание, для сохранения имиджа компании, проверить/исключить/заменить товары плохого качества. </a:t>
            </a:r>
            <a:endParaRPr lang="ru-BY" sz="1400" i="1" dirty="0">
              <a:solidFill>
                <a:srgbClr val="00297A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524CA5-903D-4FF2-A405-6B43C022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79458"/>
              </p:ext>
            </p:extLst>
          </p:nvPr>
        </p:nvGraphicFramePr>
        <p:xfrm>
          <a:off x="1879600" y="1076960"/>
          <a:ext cx="9987279" cy="391291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998720">
                  <a:extLst>
                    <a:ext uri="{9D8B030D-6E8A-4147-A177-3AD203B41FA5}">
                      <a16:colId xmlns:a16="http://schemas.microsoft.com/office/drawing/2014/main" val="251450528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2765837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069006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8712015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99525649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3003082427"/>
                    </a:ext>
                  </a:extLst>
                </a:gridCol>
              </a:tblGrid>
              <a:tr h="55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Наименование товара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Рейтинг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BY" sz="1400" dirty="0">
                          <a:solidFill>
                            <a:schemeClr val="bg1"/>
                          </a:solidFill>
                        </a:rPr>
                        <a:t> ₹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скидки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Основная категория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effectLst/>
                        </a:rPr>
                        <a:t>Вид товара</a:t>
                      </a:r>
                      <a:endParaRPr lang="ru-BY" sz="1400" dirty="0"/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19039004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SHREENOVA ID116 Plus Bluetooth Fitness Smart </a:t>
                      </a:r>
                      <a:r>
                        <a:rPr lang="en-US" sz="1400" dirty="0" err="1">
                          <a:effectLst/>
                        </a:rPr>
                        <a:t>Wathes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1999.0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86.0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Electronics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Smart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Watches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40436253"/>
                  </a:ext>
                </a:extLst>
              </a:tr>
              <a:tr h="3687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Personal Size Blender, Portable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2.3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1499.0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55.0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Home&amp;Kitchen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Hand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Blenders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2296318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MR. BRAND Portable USB Juicer Electric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2199.0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77.0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Juicer Mixer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Grinders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03563928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Khaitan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ORFin</a:t>
                      </a:r>
                      <a:r>
                        <a:rPr lang="en-US" sz="1400" dirty="0">
                          <a:effectLst/>
                        </a:rPr>
                        <a:t> Fan heater for Home and 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2495.0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48.0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Fan Heaters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533165587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Green Tales Heat Seal Mini Food Sealer-Impulse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2.6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300.0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Vacuum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Sealers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527627927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IONIX Tap filter Multilayer | Activated Carbon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Faucet Water Filters Universal Interface Home Kitchen </a:t>
                      </a:r>
                    </a:p>
                    <a:p>
                      <a:pPr algn="r" fontAlgn="ctr"/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2.9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699.0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WaterPurifier</a:t>
                      </a:r>
                      <a:endParaRPr lang="en-US" sz="1400" dirty="0">
                        <a:effectLst/>
                      </a:endParaRP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Accessories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21638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1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0D17641-39DF-45D9-9039-CD427609A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744" y="5229291"/>
            <a:ext cx="6362617" cy="1562126"/>
          </a:xfrm>
        </p:spPr>
        <p:txBody>
          <a:bodyPr>
            <a:normAutofit lnSpcReduction="10000"/>
          </a:bodyPr>
          <a:lstStyle/>
          <a:p>
            <a:r>
              <a:rPr lang="ru-RU" sz="1400" dirty="0">
                <a:solidFill>
                  <a:srgbClr val="00297A"/>
                </a:solidFill>
              </a:rPr>
              <a:t>Для анализа настроений использовалась библиотека  </a:t>
            </a:r>
            <a:r>
              <a:rPr lang="en-US" sz="1400" dirty="0">
                <a:solidFill>
                  <a:srgbClr val="00297A"/>
                </a:solidFill>
              </a:rPr>
              <a:t>Python</a:t>
            </a:r>
            <a:r>
              <a:rPr lang="ru-RU" sz="1400" dirty="0">
                <a:solidFill>
                  <a:srgbClr val="00297A"/>
                </a:solidFill>
              </a:rPr>
              <a:t>:</a:t>
            </a:r>
          </a:p>
          <a:p>
            <a:r>
              <a:rPr lang="ru-RU" sz="1400" b="1" u="sng" dirty="0" err="1">
                <a:solidFill>
                  <a:srgbClr val="00297A"/>
                </a:solidFill>
              </a:rPr>
              <a:t>nltk</a:t>
            </a:r>
            <a:r>
              <a:rPr lang="en-US" sz="1400" b="1" u="sng" dirty="0">
                <a:solidFill>
                  <a:srgbClr val="00297A"/>
                </a:solidFill>
              </a:rPr>
              <a:t> </a:t>
            </a:r>
            <a:r>
              <a:rPr lang="en-US" sz="1400" dirty="0">
                <a:solidFill>
                  <a:srgbClr val="00297A"/>
                </a:solidFill>
              </a:rPr>
              <a:t>- </a:t>
            </a:r>
            <a:r>
              <a:rPr lang="ru-RU" sz="1400" dirty="0">
                <a:solidFill>
                  <a:srgbClr val="00297A"/>
                </a:solidFill>
              </a:rPr>
              <a:t>библиотека для обработки естественного языка</a:t>
            </a:r>
            <a:r>
              <a:rPr lang="en-US" sz="1400" dirty="0">
                <a:solidFill>
                  <a:srgbClr val="00297A"/>
                </a:solidFill>
              </a:rPr>
              <a:t>.</a:t>
            </a:r>
          </a:p>
          <a:p>
            <a:pPr algn="just"/>
            <a:r>
              <a:rPr lang="ru-RU" sz="1400" dirty="0">
                <a:solidFill>
                  <a:srgbClr val="00297A"/>
                </a:solidFill>
              </a:rPr>
              <a:t>В NLTK встроен предварительно обученный анализатор настроений под названием </a:t>
            </a:r>
            <a:r>
              <a:rPr lang="ru-RU" sz="1400" b="1" u="sng" dirty="0">
                <a:solidFill>
                  <a:srgbClr val="00297A"/>
                </a:solidFill>
              </a:rPr>
              <a:t>VADER</a:t>
            </a:r>
            <a:r>
              <a:rPr lang="ru-RU" sz="1400" dirty="0">
                <a:solidFill>
                  <a:srgbClr val="00297A"/>
                </a:solidFill>
              </a:rPr>
              <a:t> ( </a:t>
            </a:r>
            <a:r>
              <a:rPr lang="ru-RU" sz="1400" dirty="0" err="1">
                <a:solidFill>
                  <a:srgbClr val="00297A"/>
                </a:solidFill>
              </a:rPr>
              <a:t>Valence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Aware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Dictionary</a:t>
            </a:r>
            <a:r>
              <a:rPr lang="ru-RU" sz="1400" dirty="0">
                <a:solidFill>
                  <a:srgbClr val="00297A"/>
                </a:solidFill>
              </a:rPr>
              <a:t> и </a:t>
            </a:r>
            <a:r>
              <a:rPr lang="ru-RU" sz="1400" dirty="0" err="1">
                <a:solidFill>
                  <a:srgbClr val="00297A"/>
                </a:solidFill>
              </a:rPr>
              <a:t>Sentiment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Reasoner</a:t>
            </a:r>
            <a:r>
              <a:rPr lang="ru-RU" sz="1400" dirty="0">
                <a:solidFill>
                  <a:srgbClr val="00297A"/>
                </a:solidFill>
              </a:rPr>
              <a:t>), содержащий подготовленный лексикон (словарь слов и оценок настроений)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51CD60A-3B4F-40DD-806E-AE0C5E9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45" y="290211"/>
            <a:ext cx="6262911" cy="672445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Sentiment Analysis with Python's NLTK Library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F8646-2042-4D8B-BB61-31F87242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4" y="962656"/>
            <a:ext cx="4027789" cy="302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4E662B-ABCC-45B7-9A8A-2902D763C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4"/>
          <a:stretch/>
        </p:blipFill>
        <p:spPr>
          <a:xfrm>
            <a:off x="7541779" y="966055"/>
            <a:ext cx="4395724" cy="35941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4EC5BC-B3E5-485A-BB5C-62D59F67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1" t="32303" r="35416" b="22886"/>
          <a:stretch/>
        </p:blipFill>
        <p:spPr>
          <a:xfrm>
            <a:off x="9081857" y="4586316"/>
            <a:ext cx="2855646" cy="2094716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69D208C4-5D20-40C2-8280-DF6AFA7A6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2E007A6-0B91-4107-81AB-FE13FF5A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45" y="3943341"/>
            <a:ext cx="2433860" cy="12859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C468E7-732D-424C-8A5B-E20BD3726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0" t="25949" r="56966" b="20057"/>
          <a:stretch/>
        </p:blipFill>
        <p:spPr>
          <a:xfrm>
            <a:off x="4953630" y="3245550"/>
            <a:ext cx="2855646" cy="20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4" y="609600"/>
            <a:ext cx="1897946" cy="46736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АВС-анализ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504A9F3-845A-4CFB-9057-5D6FB12A3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9312" y="4653280"/>
            <a:ext cx="6579907" cy="211507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1 .Группировка по полю</a:t>
            </a:r>
            <a:r>
              <a:rPr lang="en-US" sz="1100" dirty="0">
                <a:solidFill>
                  <a:schemeClr val="tx1"/>
                </a:solidFill>
              </a:rPr>
              <a:t> '</a:t>
            </a:r>
            <a:r>
              <a:rPr lang="en-US" sz="1100" dirty="0" err="1">
                <a:solidFill>
                  <a:schemeClr val="tx1"/>
                </a:solidFill>
              </a:rPr>
              <a:t>type_product</a:t>
            </a:r>
            <a:r>
              <a:rPr lang="en-US" sz="1100" dirty="0">
                <a:solidFill>
                  <a:schemeClr val="tx1"/>
                </a:solidFill>
              </a:rPr>
              <a:t>’ c </a:t>
            </a:r>
            <a:r>
              <a:rPr lang="ru-RU" sz="1100" dirty="0">
                <a:solidFill>
                  <a:schemeClr val="tx1"/>
                </a:solidFill>
              </a:rPr>
              <a:t>суммированием по полю </a:t>
            </a:r>
            <a:r>
              <a:rPr lang="en-US" sz="1100" dirty="0">
                <a:solidFill>
                  <a:schemeClr val="tx1"/>
                </a:solidFill>
              </a:rPr>
              <a:t>'</a:t>
            </a:r>
            <a:r>
              <a:rPr lang="en-US" sz="1100" dirty="0" err="1">
                <a:solidFill>
                  <a:schemeClr val="tx1"/>
                </a:solidFill>
              </a:rPr>
              <a:t>discounted_price</a:t>
            </a:r>
            <a:r>
              <a:rPr lang="en-US" sz="1100" dirty="0">
                <a:solidFill>
                  <a:schemeClr val="tx1"/>
                </a:solidFill>
              </a:rPr>
              <a:t>’ 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solidFill>
                  <a:srgbClr val="002060"/>
                </a:solidFill>
              </a:rPr>
              <a:t>a = </a:t>
            </a:r>
            <a:r>
              <a:rPr lang="en-US" sz="1100" b="1" dirty="0" err="1">
                <a:solidFill>
                  <a:srgbClr val="002060"/>
                </a:solidFill>
              </a:rPr>
              <a:t>df.groupby</a:t>
            </a:r>
            <a:r>
              <a:rPr lang="en-US" sz="1100" b="1" dirty="0">
                <a:solidFill>
                  <a:srgbClr val="002060"/>
                </a:solidFill>
              </a:rPr>
              <a:t>('</a:t>
            </a:r>
            <a:r>
              <a:rPr lang="en-US" sz="1100" b="1" dirty="0" err="1">
                <a:solidFill>
                  <a:srgbClr val="002060"/>
                </a:solidFill>
              </a:rPr>
              <a:t>type_product</a:t>
            </a:r>
            <a:r>
              <a:rPr lang="en-US" sz="1100" b="1" dirty="0">
                <a:solidFill>
                  <a:srgbClr val="002060"/>
                </a:solidFill>
              </a:rPr>
              <a:t>').</a:t>
            </a:r>
            <a:r>
              <a:rPr lang="en-US" sz="1100" b="1" dirty="0" err="1">
                <a:solidFill>
                  <a:srgbClr val="002060"/>
                </a:solidFill>
              </a:rPr>
              <a:t>agg</a:t>
            </a:r>
            <a:r>
              <a:rPr lang="en-US" sz="1100" b="1" dirty="0">
                <a:solidFill>
                  <a:srgbClr val="002060"/>
                </a:solidFill>
              </a:rPr>
              <a:t>({'</a:t>
            </a:r>
            <a:r>
              <a:rPr lang="en-US" sz="1100" b="1" dirty="0" err="1">
                <a:solidFill>
                  <a:srgbClr val="002060"/>
                </a:solidFill>
              </a:rPr>
              <a:t>discounted_price':sum</a:t>
            </a:r>
            <a:r>
              <a:rPr lang="en-US" sz="1100" b="1" dirty="0">
                <a:solidFill>
                  <a:srgbClr val="002060"/>
                </a:solidFill>
              </a:rPr>
              <a:t>})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2. Нахождение доли в общей сумме и упорядочивание по возрастанию: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=(a['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']/sum(a['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'])).</a:t>
            </a:r>
            <a:r>
              <a:rPr lang="en-US" sz="1100" b="1" dirty="0" err="1">
                <a:solidFill>
                  <a:srgbClr val="002060"/>
                </a:solidFill>
              </a:rPr>
              <a:t>sort_values</a:t>
            </a:r>
            <a:r>
              <a:rPr lang="en-US" sz="1100" b="1" dirty="0">
                <a:solidFill>
                  <a:srgbClr val="002060"/>
                </a:solidFill>
              </a:rPr>
              <a:t>(ascending=False)</a:t>
            </a:r>
            <a:endParaRPr lang="ru-RU" sz="11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endParaRPr lang="en-US" sz="9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3. Нахождение кумулятивной суммы: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 = </a:t>
            </a:r>
            <a:r>
              <a:rPr lang="en-US" sz="1100" b="1" dirty="0" err="1">
                <a:solidFill>
                  <a:srgbClr val="002060"/>
                </a:solidFill>
              </a:rPr>
              <a:t>groupped_df.cumsum</a:t>
            </a:r>
            <a:r>
              <a:rPr lang="en-US" sz="1100" b="1" dirty="0">
                <a:solidFill>
                  <a:srgbClr val="002060"/>
                </a:solidFill>
              </a:rPr>
              <a:t>().</a:t>
            </a:r>
            <a:r>
              <a:rPr lang="en-US" sz="1100" b="1" dirty="0" err="1">
                <a:solidFill>
                  <a:srgbClr val="002060"/>
                </a:solidFill>
              </a:rPr>
              <a:t>reset_index</a:t>
            </a:r>
            <a:r>
              <a:rPr lang="en-US" sz="1100" b="1" dirty="0">
                <a:solidFill>
                  <a:srgbClr val="002060"/>
                </a:solidFill>
              </a:rPr>
              <a:t>()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4. Распределение по категориям А, В, С: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['ABC']=</a:t>
            </a:r>
            <a:r>
              <a:rPr lang="en-US" sz="1100" b="1" dirty="0" err="1">
                <a:solidFill>
                  <a:srgbClr val="002060"/>
                </a:solidFill>
              </a:rPr>
              <a:t>np.where</a:t>
            </a:r>
            <a:r>
              <a:rPr lang="en-US" sz="1100" b="1" dirty="0">
                <a:solidFill>
                  <a:srgbClr val="002060"/>
                </a:solidFill>
              </a:rPr>
              <a:t>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']&lt;0.8,'A',np.where(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']&lt;0.95,'B','C'))</a:t>
            </a:r>
            <a:endParaRPr lang="ru-BY" sz="11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E9CFF7-CC96-4ED8-A8A0-EB1AA050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384614"/>
              </p:ext>
            </p:extLst>
          </p:nvPr>
        </p:nvGraphicFramePr>
        <p:xfrm>
          <a:off x="8917758" y="1008668"/>
          <a:ext cx="2664626" cy="5608453"/>
        </p:xfrm>
        <a:graphic>
          <a:graphicData uri="http://schemas.openxmlformats.org/drawingml/2006/table">
            <a:tbl>
              <a:tblPr/>
              <a:tblGrid>
                <a:gridCol w="267839">
                  <a:extLst>
                    <a:ext uri="{9D8B030D-6E8A-4147-A177-3AD203B41FA5}">
                      <a16:colId xmlns:a16="http://schemas.microsoft.com/office/drawing/2014/main" val="3788696757"/>
                    </a:ext>
                  </a:extLst>
                </a:gridCol>
                <a:gridCol w="1524122">
                  <a:extLst>
                    <a:ext uri="{9D8B030D-6E8A-4147-A177-3AD203B41FA5}">
                      <a16:colId xmlns:a16="http://schemas.microsoft.com/office/drawing/2014/main" val="3372022589"/>
                    </a:ext>
                  </a:extLst>
                </a:gridCol>
                <a:gridCol w="652181">
                  <a:extLst>
                    <a:ext uri="{9D8B030D-6E8A-4147-A177-3AD203B41FA5}">
                      <a16:colId xmlns:a16="http://schemas.microsoft.com/office/drawing/2014/main" val="4245772459"/>
                    </a:ext>
                  </a:extLst>
                </a:gridCol>
                <a:gridCol w="220484">
                  <a:extLst>
                    <a:ext uri="{9D8B030D-6E8A-4147-A177-3AD203B41FA5}">
                      <a16:colId xmlns:a16="http://schemas.microsoft.com/office/drawing/2014/main" val="1692507297"/>
                    </a:ext>
                  </a:extLst>
                </a:gridCol>
              </a:tblGrid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0.341794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10050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Smartphones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0.575775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41982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SmartWatches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0.614612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8337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WaterFilters&amp;Purifiers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0.632998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3053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USBCables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0.651355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0973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MixerGrinders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0.669074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9708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StorageWaterHeaters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0.685647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8745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InstantWaterHeaters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0.697714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9510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In-Ear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0.708801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8934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9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FanHeaters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0.719591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63800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HEPAAirPurifiers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0.730002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58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RoboticVacuums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0.740245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2237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StandardTelevisions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0.749655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983070"/>
                  </a:ext>
                </a:extLst>
              </a:tr>
              <a:tr h="416497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Split-</a:t>
                      </a:r>
                      <a:r>
                        <a:rPr lang="en-US" sz="1000" dirty="0" err="1">
                          <a:effectLst/>
                        </a:rPr>
                        <a:t>SystemAirConditioners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0.759044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099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ElectricHeaters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0.767768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4246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TraditionalLaptops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0.775903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769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SteamIrons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0.783953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3723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Wet-DryVacuums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0.791352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5040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JuicerMixerGrinders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0.798546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1207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4EB6AF-D61E-4CAF-BAD2-DB173F9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5" t="5199" r="26351" b="11419"/>
          <a:stretch/>
        </p:blipFill>
        <p:spPr>
          <a:xfrm>
            <a:off x="2589214" y="1677970"/>
            <a:ext cx="4521021" cy="270549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76015AC-7A5C-4D6D-AF73-48FF1D4B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3553"/>
              </p:ext>
            </p:extLst>
          </p:nvPr>
        </p:nvGraphicFramePr>
        <p:xfrm>
          <a:off x="6190269" y="1008668"/>
          <a:ext cx="2633220" cy="9372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7740">
                  <a:extLst>
                    <a:ext uri="{9D8B030D-6E8A-4147-A177-3AD203B41FA5}">
                      <a16:colId xmlns:a16="http://schemas.microsoft.com/office/drawing/2014/main" val="950508904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778674670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36822998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Категория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продукции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продаж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210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9,18%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85%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281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23,67%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10%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76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67,15%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156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96AF2C-4706-4ED1-9699-3156BB890B36}"/>
              </a:ext>
            </a:extLst>
          </p:cNvPr>
          <p:cNvSpPr txBox="1"/>
          <p:nvPr/>
        </p:nvSpPr>
        <p:spPr>
          <a:xfrm>
            <a:off x="7157369" y="3030716"/>
            <a:ext cx="171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"ABC" ,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type_product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 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AS ‘product’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."ABC-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analysis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"ABC«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en-US" altLang="ru-BY" sz="1000" b="1" dirty="0">
                <a:solidFill>
                  <a:srgbClr val="333333"/>
                </a:solidFill>
                <a:latin typeface="Fira Code"/>
              </a:rPr>
              <a:t> ‘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’ 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;</a:t>
            </a:r>
            <a:r>
              <a:rPr lang="ru-BY" altLang="ru-BY" sz="1000" dirty="0"/>
              <a:t> </a:t>
            </a:r>
            <a:endParaRPr lang="ru-BY" altLang="ru-BY" sz="1000" dirty="0">
              <a:latin typeface="Arial" panose="020B0604020202020204" pitchFamily="34" charset="0"/>
            </a:endParaRPr>
          </a:p>
          <a:p>
            <a:endParaRPr lang="ru-BY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7FDFED-8158-40A6-9523-BFB6B637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9" y="-61974"/>
            <a:ext cx="65" cy="88594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BY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CBA2882F-EF8D-4249-876B-FA247945D4EE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7194476" y="2211195"/>
            <a:ext cx="735280" cy="9037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C99C9-8692-45F6-841C-FBBFDE5C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32353" b="28056"/>
          <a:stretch/>
        </p:blipFill>
        <p:spPr>
          <a:xfrm>
            <a:off x="6442468" y="4122098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8725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метрик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615" y="4680329"/>
            <a:ext cx="4177348" cy="921739"/>
          </a:xfrm>
        </p:spPr>
        <p:txBody>
          <a:bodyPr>
            <a:normAutofit/>
          </a:bodyPr>
          <a:lstStyle/>
          <a:p>
            <a:r>
              <a:rPr lang="ru-RU" sz="1400" b="1" i="1" dirty="0" err="1">
                <a:solidFill>
                  <a:srgbClr val="A53010"/>
                </a:solidFill>
              </a:rPr>
              <a:t>Repeat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purchasing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rate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это процент потребителей, которые купили продукты более одного раза. </a:t>
            </a:r>
            <a:endParaRPr lang="ru-BY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10B48-0FFD-4717-94ED-1448FE27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6" t="39825" r="47001" b="14971"/>
          <a:stretch/>
        </p:blipFill>
        <p:spPr>
          <a:xfrm>
            <a:off x="7703185" y="2215154"/>
            <a:ext cx="4177347" cy="295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F185F-909E-437B-ACB3-5564D5E5915F}"/>
              </a:ext>
            </a:extLst>
          </p:cNvPr>
          <p:cNvSpPr txBox="1"/>
          <p:nvPr/>
        </p:nvSpPr>
        <p:spPr>
          <a:xfrm rot="16200000">
            <a:off x="6279595" y="3526862"/>
            <a:ext cx="260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Количество повторных покупок</a:t>
            </a:r>
            <a:endParaRPr lang="ru-BY" sz="1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6DD288-EAE2-4886-A983-539FCA35AFE1}"/>
              </a:ext>
            </a:extLst>
          </p:cNvPr>
          <p:cNvSpPr/>
          <p:nvPr/>
        </p:nvSpPr>
        <p:spPr>
          <a:xfrm>
            <a:off x="7137044" y="5332839"/>
            <a:ext cx="4895887" cy="1261884"/>
          </a:xfrm>
          <a:prstGeom prst="rect">
            <a:avLst/>
          </a:prstGeom>
          <a:ln>
            <a:solidFill>
              <a:srgbClr val="A53010"/>
            </a:solidFill>
          </a:ln>
        </p:spPr>
        <p:txBody>
          <a:bodyPr wrap="square">
            <a:spAutoFit/>
          </a:bodyPr>
          <a:lstStyle/>
          <a:p>
            <a:r>
              <a:rPr lang="ru-RU" sz="1100" dirty="0"/>
              <a:t>Потребители, совершившие покупку более 1 раза:</a:t>
            </a:r>
          </a:p>
          <a:p>
            <a:r>
              <a:rPr lang="ru-BY" sz="1100" b="1" dirty="0" err="1">
                <a:solidFill>
                  <a:srgbClr val="002060"/>
                </a:solidFill>
              </a:rPr>
              <a:t>users</a:t>
            </a:r>
            <a:r>
              <a:rPr lang="ru-BY" sz="1100" b="1" dirty="0">
                <a:solidFill>
                  <a:srgbClr val="002060"/>
                </a:solidFill>
              </a:rPr>
              <a:t> = </a:t>
            </a:r>
            <a:r>
              <a:rPr lang="ru-BY" sz="1100" b="1" dirty="0" err="1">
                <a:solidFill>
                  <a:srgbClr val="002060"/>
                </a:solidFill>
              </a:rPr>
              <a:t>df</a:t>
            </a:r>
            <a:r>
              <a:rPr lang="ru-BY" sz="1100" b="1" dirty="0">
                <a:solidFill>
                  <a:srgbClr val="002060"/>
                </a:solidFill>
              </a:rPr>
              <a:t>['</a:t>
            </a:r>
            <a:r>
              <a:rPr lang="ru-BY" sz="1100" b="1" dirty="0" err="1">
                <a:solidFill>
                  <a:srgbClr val="002060"/>
                </a:solidFill>
              </a:rPr>
              <a:t>user_id</a:t>
            </a:r>
            <a:r>
              <a:rPr lang="ru-BY" sz="1100" b="1" dirty="0">
                <a:solidFill>
                  <a:srgbClr val="002060"/>
                </a:solidFill>
              </a:rPr>
              <a:t>'].</a:t>
            </a:r>
            <a:r>
              <a:rPr lang="ru-BY" sz="1100" b="1" dirty="0" err="1">
                <a:solidFill>
                  <a:srgbClr val="002060"/>
                </a:solidFill>
              </a:rPr>
              <a:t>value_counts</a:t>
            </a:r>
            <a:r>
              <a:rPr lang="ru-BY" sz="1100" b="1" dirty="0">
                <a:solidFill>
                  <a:srgbClr val="002060"/>
                </a:solidFill>
              </a:rPr>
              <a:t>().</a:t>
            </a:r>
            <a:r>
              <a:rPr lang="ru-BY" sz="1100" b="1" dirty="0" err="1">
                <a:solidFill>
                  <a:srgbClr val="002060"/>
                </a:solidFill>
              </a:rPr>
              <a:t>loc</a:t>
            </a:r>
            <a:r>
              <a:rPr lang="ru-BY" sz="1100" b="1" dirty="0">
                <a:solidFill>
                  <a:srgbClr val="002060"/>
                </a:solidFill>
              </a:rPr>
              <a:t>[</a:t>
            </a:r>
            <a:r>
              <a:rPr lang="ru-BY" sz="1100" b="1" dirty="0" err="1">
                <a:solidFill>
                  <a:srgbClr val="002060"/>
                </a:solidFill>
              </a:rPr>
              <a:t>lambda</a:t>
            </a:r>
            <a:r>
              <a:rPr lang="ru-BY" sz="1100" b="1" dirty="0">
                <a:solidFill>
                  <a:srgbClr val="002060"/>
                </a:solidFill>
              </a:rPr>
              <a:t> x : x &gt; 1].</a:t>
            </a:r>
            <a:r>
              <a:rPr lang="ru-BY" sz="1100" b="1" dirty="0" err="1">
                <a:solidFill>
                  <a:srgbClr val="002060"/>
                </a:solidFill>
              </a:rPr>
              <a:t>reset_index</a:t>
            </a:r>
            <a:r>
              <a:rPr lang="ru-BY" sz="1100" b="1" dirty="0">
                <a:solidFill>
                  <a:srgbClr val="002060"/>
                </a:solidFill>
              </a:rPr>
              <a:t>()</a:t>
            </a:r>
            <a:endParaRPr lang="ru-RU" sz="1100" b="1" dirty="0">
              <a:solidFill>
                <a:srgbClr val="002060"/>
              </a:solidFill>
            </a:endParaRPr>
          </a:p>
          <a:p>
            <a:endParaRPr lang="ru-RU" sz="1100" dirty="0"/>
          </a:p>
          <a:p>
            <a:r>
              <a:rPr lang="en-US" sz="1600" b="1" dirty="0">
                <a:solidFill>
                  <a:srgbClr val="002060"/>
                </a:solidFill>
              </a:rPr>
              <a:t>MAU_1</a:t>
            </a:r>
            <a:r>
              <a:rPr lang="fr-FR" sz="1600" b="1" dirty="0">
                <a:solidFill>
                  <a:srgbClr val="002060"/>
                </a:solidFill>
              </a:rPr>
              <a:t>=len(df['user_id'].unique())</a:t>
            </a:r>
            <a:endParaRPr lang="ru-RU" sz="1600" b="1" dirty="0">
              <a:solidFill>
                <a:srgbClr val="002060"/>
              </a:solidFill>
            </a:endParaRPr>
          </a:p>
          <a:p>
            <a:endParaRPr lang="ru-RU" sz="11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RPR = </a:t>
            </a:r>
            <a:r>
              <a:rPr lang="en-US" sz="1600" b="1" dirty="0" err="1">
                <a:solidFill>
                  <a:srgbClr val="002060"/>
                </a:solidFill>
              </a:rPr>
              <a:t>len</a:t>
            </a:r>
            <a:r>
              <a:rPr lang="en-US" sz="1600" b="1" dirty="0">
                <a:solidFill>
                  <a:srgbClr val="002060"/>
                </a:solidFill>
              </a:rPr>
              <a:t>(users)/MAU_1*100</a:t>
            </a:r>
            <a:endParaRPr lang="ru-BY" sz="16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7399A9-A89C-4F1F-AB20-FCF7DC1A91D6}"/>
              </a:ext>
            </a:extLst>
          </p:cNvPr>
          <p:cNvSpPr/>
          <p:nvPr/>
        </p:nvSpPr>
        <p:spPr>
          <a:xfrm>
            <a:off x="2589211" y="1173385"/>
            <a:ext cx="8949847" cy="646331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BY" b="1" dirty="0">
                <a:solidFill>
                  <a:srgbClr val="A53010"/>
                </a:solidFill>
              </a:rPr>
              <a:t>RPR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12,06 -</a:t>
            </a:r>
            <a:r>
              <a:rPr lang="ru-RU" b="1" dirty="0"/>
              <a:t> </a:t>
            </a:r>
            <a:r>
              <a:rPr lang="ru-RU" dirty="0"/>
              <a:t>индикатор </a:t>
            </a:r>
            <a:r>
              <a:rPr lang="ru-RU" dirty="0" err="1"/>
              <a:t>re</a:t>
            </a:r>
            <a:r>
              <a:rPr lang="en-US" dirty="0"/>
              <a:t>t</a:t>
            </a:r>
            <a:r>
              <a:rPr lang="ru-RU" dirty="0" err="1"/>
              <a:t>ention</a:t>
            </a:r>
            <a:r>
              <a:rPr lang="ru-RU" dirty="0"/>
              <a:t> - коэффициент повторных покупок показывает, сколько потребителей возвращаются после первой покупки</a:t>
            </a:r>
            <a:endParaRPr lang="ru-BY" b="1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6CEB926-C490-4FD3-A863-0E966A44E6DD}"/>
              </a:ext>
            </a:extLst>
          </p:cNvPr>
          <p:cNvSpPr txBox="1">
            <a:spLocks/>
          </p:cNvSpPr>
          <p:nvPr/>
        </p:nvSpPr>
        <p:spPr>
          <a:xfrm>
            <a:off x="2680652" y="5602068"/>
            <a:ext cx="4177348" cy="76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MAU – </a:t>
            </a:r>
            <a:r>
              <a:rPr lang="en-US" sz="1400" b="1" i="1" dirty="0" err="1">
                <a:solidFill>
                  <a:srgbClr val="A53010"/>
                </a:solidFill>
              </a:rPr>
              <a:t>Mounthly</a:t>
            </a:r>
            <a:r>
              <a:rPr lang="en-US" sz="1400" b="1" i="1" dirty="0">
                <a:solidFill>
                  <a:srgbClr val="A53010"/>
                </a:solidFill>
              </a:rPr>
              <a:t> active users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среднемесячное количество уникальных пользователей 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AB3C75-126A-474C-ACD4-512639D80B22}"/>
              </a:ext>
            </a:extLst>
          </p:cNvPr>
          <p:cNvSpPr/>
          <p:nvPr/>
        </p:nvSpPr>
        <p:spPr>
          <a:xfrm>
            <a:off x="2589210" y="1832769"/>
            <a:ext cx="8949847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MAU</a:t>
            </a:r>
            <a:r>
              <a:rPr lang="ru-BY" b="1" dirty="0">
                <a:solidFill>
                  <a:srgbClr val="A53010"/>
                </a:solidFill>
              </a:rPr>
              <a:t> 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</a:t>
            </a:r>
            <a:r>
              <a:rPr lang="en-US" b="1" dirty="0">
                <a:solidFill>
                  <a:srgbClr val="A53010"/>
                </a:solidFill>
              </a:rPr>
              <a:t>194</a:t>
            </a:r>
            <a:r>
              <a:rPr lang="ru-RU" b="1" dirty="0">
                <a:solidFill>
                  <a:srgbClr val="A53010"/>
                </a:solidFill>
              </a:rPr>
              <a:t> -</a:t>
            </a:r>
            <a:r>
              <a:rPr lang="ru-RU" b="1" dirty="0"/>
              <a:t> </a:t>
            </a:r>
            <a:r>
              <a:rPr lang="ru-RU" dirty="0"/>
              <a:t>количество уникальных пользователей в январе 2023 </a:t>
            </a:r>
            <a:r>
              <a:rPr lang="en-US" dirty="0"/>
              <a:t>  </a:t>
            </a:r>
            <a:endParaRPr lang="ru-BY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BF7FB09-7E39-4C84-925B-3BEACE75E17F}"/>
              </a:ext>
            </a:extLst>
          </p:cNvPr>
          <p:cNvSpPr txBox="1">
            <a:spLocks/>
          </p:cNvSpPr>
          <p:nvPr/>
        </p:nvSpPr>
        <p:spPr>
          <a:xfrm>
            <a:off x="2589210" y="3958957"/>
            <a:ext cx="4177348" cy="721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Average Revenue Per User</a:t>
            </a:r>
            <a:r>
              <a:rPr lang="ru-RU" sz="1400" dirty="0"/>
              <a:t>— средняя выручка, которую приносит один пользователь магазина. </a:t>
            </a:r>
            <a:endParaRPr lang="ru-BY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FF22C5-AB5E-4E06-B256-2BF66291E080}"/>
              </a:ext>
            </a:extLst>
          </p:cNvPr>
          <p:cNvSpPr/>
          <p:nvPr/>
        </p:nvSpPr>
        <p:spPr>
          <a:xfrm>
            <a:off x="2589211" y="2336439"/>
            <a:ext cx="4360230" cy="120032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ARPU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3834,66</a:t>
            </a:r>
            <a:r>
              <a:rPr lang="ru-BY" b="1" dirty="0">
                <a:solidFill>
                  <a:srgbClr val="A53010"/>
                </a:solidFill>
              </a:rPr>
              <a:t> ₹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-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dirty="0"/>
              <a:t>средняя выручка на одного потребителя. Позволяет спрогнозировать рост выручки  при привлечении новых потребителей.</a:t>
            </a:r>
            <a:r>
              <a:rPr lang="en-US" b="1" dirty="0"/>
              <a:t>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372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D7A03-59A6-4B8F-8F00-2215FF25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607401" cy="50010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анализе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951B7-E58B-44A4-BF96-9C6C5AAB8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1271357"/>
            <a:ext cx="4924600" cy="401398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user_id</a:t>
            </a:r>
            <a:r>
              <a:rPr lang="en-US" dirty="0"/>
              <a:t>, </a:t>
            </a:r>
            <a:endParaRPr lang="ru-RU" dirty="0"/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SUM</a:t>
            </a:r>
            <a:r>
              <a:rPr lang="en-US" dirty="0"/>
              <a:t>(</a:t>
            </a:r>
            <a:r>
              <a:rPr lang="en-US" dirty="0" err="1"/>
              <a:t>discounted_price</a:t>
            </a:r>
            <a:r>
              <a:rPr lang="en-US" dirty="0"/>
              <a:t>) </a:t>
            </a:r>
            <a:r>
              <a:rPr lang="en-US" b="1" dirty="0">
                <a:solidFill>
                  <a:srgbClr val="0070C0"/>
                </a:solidFill>
              </a:rPr>
              <a:t>AS</a:t>
            </a:r>
            <a:r>
              <a:rPr lang="en-US" dirty="0"/>
              <a:t> amount, </a:t>
            </a:r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product_id</a:t>
            </a:r>
            <a:r>
              <a:rPr lang="en-US" dirty="0"/>
              <a:t>) </a:t>
            </a:r>
            <a:r>
              <a:rPr lang="en-US" b="1" dirty="0">
                <a:solidFill>
                  <a:srgbClr val="0070C0"/>
                </a:solidFill>
              </a:rPr>
              <a:t>AS</a:t>
            </a:r>
            <a:r>
              <a:rPr lang="en-US" dirty="0"/>
              <a:t> quantity </a:t>
            </a:r>
            <a:endParaRPr lang="ru-RU" dirty="0"/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FROM </a:t>
            </a:r>
            <a:r>
              <a:rPr lang="en-US" dirty="0"/>
              <a:t>dos."</a:t>
            </a:r>
            <a:r>
              <a:rPr lang="en-US" dirty="0" err="1"/>
              <a:t>My_project</a:t>
            </a:r>
            <a:r>
              <a:rPr lang="en-US" dirty="0"/>
              <a:t>"</a:t>
            </a:r>
          </a:p>
          <a:p>
            <a:r>
              <a:rPr lang="en-US" b="1" dirty="0">
                <a:solidFill>
                  <a:srgbClr val="0070C0"/>
                </a:solidFill>
              </a:rPr>
              <a:t>GROUP BY </a:t>
            </a:r>
            <a:r>
              <a:rPr lang="en-US" dirty="0" err="1"/>
              <a:t>user_id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HAVING SUM</a:t>
            </a:r>
            <a:r>
              <a:rPr lang="en-US" dirty="0"/>
              <a:t>(</a:t>
            </a:r>
            <a:r>
              <a:rPr lang="en-US" dirty="0" err="1"/>
              <a:t>discounted_price</a:t>
            </a:r>
            <a:r>
              <a:rPr lang="en-US" dirty="0"/>
              <a:t>) &gt;50000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 BY </a:t>
            </a:r>
            <a:r>
              <a:rPr lang="en-US" dirty="0"/>
              <a:t>amount </a:t>
            </a:r>
            <a:r>
              <a:rPr lang="en-US" b="1" dirty="0">
                <a:solidFill>
                  <a:srgbClr val="0070C0"/>
                </a:solidFill>
              </a:rPr>
              <a:t>DESC</a:t>
            </a:r>
          </a:p>
          <a:p>
            <a:r>
              <a:rPr lang="en-US" b="1" dirty="0">
                <a:solidFill>
                  <a:srgbClr val="0070C0"/>
                </a:solidFill>
              </a:rPr>
              <a:t>LIMIT </a:t>
            </a:r>
            <a:r>
              <a:rPr lang="en-US" dirty="0"/>
              <a:t>100;</a:t>
            </a:r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0514F60-C74A-485A-949D-681531F2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23827"/>
              </p:ext>
            </p:extLst>
          </p:nvPr>
        </p:nvGraphicFramePr>
        <p:xfrm>
          <a:off x="8069802" y="609600"/>
          <a:ext cx="3105018" cy="5638800"/>
        </p:xfrm>
        <a:graphic>
          <a:graphicData uri="http://schemas.openxmlformats.org/drawingml/2006/table">
            <a:tbl>
              <a:tblPr/>
              <a:tblGrid>
                <a:gridCol w="1552509">
                  <a:extLst>
                    <a:ext uri="{9D8B030D-6E8A-4147-A177-3AD203B41FA5}">
                      <a16:colId xmlns:a16="http://schemas.microsoft.com/office/drawing/2014/main" val="819848049"/>
                    </a:ext>
                  </a:extLst>
                </a:gridCol>
                <a:gridCol w="1552509">
                  <a:extLst>
                    <a:ext uri="{9D8B030D-6E8A-4147-A177-3AD203B41FA5}">
                      <a16:colId xmlns:a16="http://schemas.microsoft.com/office/drawing/2014/main" val="2846320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ru-RU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BY" sz="1800" dirty="0">
                          <a:solidFill>
                            <a:schemeClr val="bg1"/>
                          </a:solidFill>
                        </a:rPr>
                        <a:t>₹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894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969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06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594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60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094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81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989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01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71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994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5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996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072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980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804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378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988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273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892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446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119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996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6892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85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9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6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0570" y="1320800"/>
            <a:ext cx="9491030" cy="503301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Цель:</a:t>
            </a:r>
          </a:p>
          <a:p>
            <a:pPr algn="just"/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исследовательский анализ данных</a:t>
            </a:r>
            <a:r>
              <a:rPr lang="en-US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6400" b="1" i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за январь 2023г</a:t>
            </a:r>
            <a:r>
              <a:rPr lang="en-US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</a:t>
            </a:r>
            <a:r>
              <a:rPr lang="ru-RU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сформулировать рекомендации для компании</a:t>
            </a:r>
            <a:r>
              <a:rPr lang="en-US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ru-RU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ru-RU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 задач: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статистический анализ данных, выявить имеющиеся корреляции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категории товаров, пользующиеся высоким спросом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проанализировать распределение рейтингов с учетом количества отзывов потребителей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анализ оценки удовлетворенности потребителей и выявить товары, вызывающие недовольство потребителей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самые доходные товары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 настроений текстовых данных и визуализировать распределение настроений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ценных потребителей 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ru-RU" sz="65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881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5A090-E062-4F87-B009-5718E773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9" y="609600"/>
            <a:ext cx="8915399" cy="33849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дашборда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D55A-2D1C-49F3-B072-C5357F64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8" y="183602"/>
            <a:ext cx="745987" cy="8519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D8647-601D-4235-909C-820B95339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5" t="23905" r="23544" b="9178"/>
          <a:stretch/>
        </p:blipFill>
        <p:spPr>
          <a:xfrm>
            <a:off x="2015231" y="1115156"/>
            <a:ext cx="9979572" cy="5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6786" y="879272"/>
            <a:ext cx="9622772" cy="5679107"/>
          </a:xfrm>
        </p:spPr>
        <p:txBody>
          <a:bodyPr>
            <a:normAutofit fontScale="25000" lnSpcReduction="20000"/>
          </a:bodyPr>
          <a:lstStyle/>
          <a:p>
            <a:pPr algn="just"/>
            <a:endParaRPr lang="ru-RU" sz="65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Проведенный исследовательский анализ данных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5200" dirty="0" err="1">
                <a:solidFill>
                  <a:schemeClr val="tx1"/>
                </a:solidFill>
                <a:ea typeface="+mj-ea"/>
                <a:cs typeface="+mj-cs"/>
              </a:rPr>
              <a:t>Amazon</a:t>
            </a:r>
            <a:r>
              <a:rPr lang="ru-RU" altLang="ru-BY" sz="5200" dirty="0">
                <a:solidFill>
                  <a:schemeClr val="tx1"/>
                </a:solidFill>
                <a:ea typeface="+mj-ea"/>
                <a:cs typeface="+mj-cs"/>
              </a:rPr>
              <a:t> за январь 2023г позволил сформулировать следующие гипотезы и тенденции развития компании: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Выявлены популярные среди потребителей категории товаров, пользующиеся высоким спросом. Эти данные могут помочь компании понять текущие тенденции рынка и определить потенциальные возможности для роста, посредством </a:t>
            </a:r>
            <a:r>
              <a:rPr lang="ru-RU" sz="5200" dirty="0">
                <a:solidFill>
                  <a:schemeClr val="tx1"/>
                </a:solidFill>
              </a:rPr>
              <a:t>корректировки своих продуктовых предложений в соответствии с потребительским спросом. Сосредоточив внимание на представленных категориях, компания может</a:t>
            </a:r>
            <a:r>
              <a:rPr lang="en-US" sz="5200" dirty="0">
                <a:solidFill>
                  <a:schemeClr val="tx1"/>
                </a:solidFill>
              </a:rPr>
              <a:t> </a:t>
            </a:r>
            <a:r>
              <a:rPr lang="ru-RU" sz="5200" dirty="0">
                <a:solidFill>
                  <a:schemeClr val="tx1"/>
                </a:solidFill>
              </a:rPr>
              <a:t>увеличить свои продажи и повысить конкурентоспособность на рынке.</a:t>
            </a:r>
            <a:endParaRPr lang="en-US" sz="5200" dirty="0">
              <a:solidFill>
                <a:schemeClr val="tx1"/>
              </a:solidFill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рейтинга показал, что потребители в целом довольны товарами, предлагаемыми в этом интернет-магазине. Однако есть области, где нужно внести корректировки, чтобы лучше соответствовать ожиданиям потребителей, а также обратить внимание на товары низкого качества и предпринять необходимые действия для сохранения имиджа компании.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настроений потребителей может помочь компании сосредоточиться на улучшении качества своей продукции и повышении общего уровня обслуживания потребителей. Важно отслеживать отзывы потребителей, чтобы оперативно реагировать и определять области, требующие улучшения, с целью удовлетворения потребности потребителей и их ожиданий.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Облако слов на основе текста отзывов в наборе данных, позволяет нам визуально анализировать наиболее распространенные слова, используемые в обзорах. Это дает представление об общем настроении потребителей, наиболее часто упоминаемых функциях или проблемах продукта, а также другую важную информацию, которая может помочь компаниям улучшить свои продукты и услуги. </a:t>
            </a:r>
            <a:endParaRPr lang="ru-RU" alt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Коэффициент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–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довольно невысокий.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Для повышения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– можно предложить установить  дополнительную скидку/бонусы для потребителей регулярно производящих покупки.</a:t>
            </a:r>
            <a:endParaRPr 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Рассчитанное значение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ARPU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позволяет спрогнозировать рост выручки при привлечении новых потребителей.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АВС-анализ, выявил товары приносящие 80% выручки. Магазину стоит усилить рекламную компанию этих товаров, с целью привлечения внимания целевой аудитории к данным товарам, что позволит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повысить спрос на товар, а соответственно увеличить продажи и рост прибыли компании.</a:t>
            </a:r>
            <a:endParaRPr lang="en-US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В рамках программы лояльности предлагается установить потребителям, осуществивших за месяц покупки на сумму превышающую 50 000,00 </a:t>
            </a:r>
            <a:r>
              <a:rPr lang="ru-BY" sz="5200" dirty="0">
                <a:solidFill>
                  <a:schemeClr val="tx1"/>
                </a:solidFill>
                <a:ea typeface="+mj-ea"/>
                <a:cs typeface="+mj-cs"/>
              </a:rPr>
              <a:t>₹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(в эквиваленте 600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$),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дополнительную скидку на следующий месяц.</a:t>
            </a:r>
            <a:endParaRPr lang="ru-BY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B0E86E5-81F6-47CE-9694-29623FB6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AD46EF-4067-4E7C-B695-4E97725B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829" y="237372"/>
            <a:ext cx="8915399" cy="719579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9954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F6BA7-3A8F-4A27-91F1-F58DB8F6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A53010"/>
                </a:solidFill>
              </a:rPr>
              <a:t>Спасибо за внимание!</a:t>
            </a:r>
            <a:endParaRPr lang="ru-BY" b="1" dirty="0">
              <a:solidFill>
                <a:srgbClr val="A5301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7B589-707D-4761-9038-013D5F6FF174}"/>
              </a:ext>
            </a:extLst>
          </p:cNvPr>
          <p:cNvSpPr txBox="1"/>
          <p:nvPr/>
        </p:nvSpPr>
        <p:spPr>
          <a:xfrm>
            <a:off x="6738151" y="5804665"/>
            <a:ext cx="505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hlinkClick r:id="rId2"/>
              </a:rPr>
              <a:t>https://github.com/julia-un-git/project_Julia</a:t>
            </a:r>
            <a:endParaRPr lang="ru-BY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9DD-B443-4F2C-8B75-AA5BA83A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731" y="20320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Проработка этапов анализа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DE0A8-EBA0-4D1E-B148-CF02FD5E7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819920"/>
              </p:ext>
            </p:extLst>
          </p:nvPr>
        </p:nvGraphicFramePr>
        <p:xfrm>
          <a:off x="1290320" y="802640"/>
          <a:ext cx="10800080" cy="605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4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3F1E536-D401-464B-B3C3-1CB2B99B2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1128"/>
              </p:ext>
            </p:extLst>
          </p:nvPr>
        </p:nvGraphicFramePr>
        <p:xfrm>
          <a:off x="2576517" y="896593"/>
          <a:ext cx="8371825" cy="3075967"/>
        </p:xfrm>
        <a:graphic>
          <a:graphicData uri="http://schemas.openxmlformats.org/drawingml/2006/table">
            <a:tbl>
              <a:tblPr/>
              <a:tblGrid>
                <a:gridCol w="2658555">
                  <a:extLst>
                    <a:ext uri="{9D8B030D-6E8A-4147-A177-3AD203B41FA5}">
                      <a16:colId xmlns:a16="http://schemas.microsoft.com/office/drawing/2014/main" val="1599482218"/>
                    </a:ext>
                  </a:extLst>
                </a:gridCol>
                <a:gridCol w="1612696">
                  <a:extLst>
                    <a:ext uri="{9D8B030D-6E8A-4147-A177-3AD203B41FA5}">
                      <a16:colId xmlns:a16="http://schemas.microsoft.com/office/drawing/2014/main" val="350339885"/>
                    </a:ext>
                  </a:extLst>
                </a:gridCol>
                <a:gridCol w="1524506">
                  <a:extLst>
                    <a:ext uri="{9D8B030D-6E8A-4147-A177-3AD203B41FA5}">
                      <a16:colId xmlns:a16="http://schemas.microsoft.com/office/drawing/2014/main" val="1550725529"/>
                    </a:ext>
                  </a:extLst>
                </a:gridCol>
                <a:gridCol w="924039">
                  <a:extLst>
                    <a:ext uri="{9D8B030D-6E8A-4147-A177-3AD203B41FA5}">
                      <a16:colId xmlns:a16="http://schemas.microsoft.com/office/drawing/2014/main" val="3347735166"/>
                    </a:ext>
                  </a:extLst>
                </a:gridCol>
                <a:gridCol w="1652029">
                  <a:extLst>
                    <a:ext uri="{9D8B030D-6E8A-4147-A177-3AD203B41FA5}">
                      <a16:colId xmlns:a16="http://schemas.microsoft.com/office/drawing/2014/main" val="390600313"/>
                    </a:ext>
                  </a:extLst>
                </a:gridCol>
              </a:tblGrid>
              <a:tr h="41734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Этапы реализации задачи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Дата начала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Срок выполнения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Дни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Статус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7101"/>
                  </a:ext>
                </a:extLst>
              </a:tr>
              <a:tr h="2618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Сбор информации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83853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Формулировка цели и постановка задач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206948"/>
                  </a:ext>
                </a:extLst>
              </a:tr>
              <a:tr h="26374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Определение метрик и инструментов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3489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Предзащита идеи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0163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Подготовка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3938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Очистка и стандартизация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673112"/>
                  </a:ext>
                </a:extLst>
              </a:tr>
              <a:tr h="27377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Анализ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281438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Интерпретация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17277"/>
                  </a:ext>
                </a:extLst>
              </a:tr>
              <a:tr h="25331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Презентация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A5301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735807"/>
                  </a:ext>
                </a:extLst>
              </a:tr>
              <a:tr h="14272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Защита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Не начато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9554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8595994-BF5F-4F7C-BC7E-45A9201B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7" y="17272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Этапы реализации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314370"/>
              </p:ext>
            </p:extLst>
          </p:nvPr>
        </p:nvGraphicFramePr>
        <p:xfrm>
          <a:off x="1589103" y="4072282"/>
          <a:ext cx="9729926" cy="268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968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0000"/>
                <a:satMod val="92000"/>
                <a:lumMod val="120000"/>
                <a:alpha val="48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210" y="1005840"/>
            <a:ext cx="9491030" cy="5222240"/>
          </a:xfrm>
        </p:spPr>
        <p:txBody>
          <a:bodyPr>
            <a:normAutofit fontScale="25000" lnSpcReduction="20000"/>
          </a:bodyPr>
          <a:lstStyle/>
          <a:p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Набор данных  содержит информацию о товарах, продаваемых интернет-магазином </a:t>
            </a:r>
            <a:r>
              <a:rPr lang="ru-RU" altLang="ru-BY" sz="7200" dirty="0" err="1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Amazon</a:t>
            </a:r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, за январь 2023.</a:t>
            </a:r>
            <a:endParaRPr lang="ru-RU" sz="72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BY" sz="4400" dirty="0">
                <a:solidFill>
                  <a:schemeClr val="tx1"/>
                </a:solidFill>
              </a:rPr>
              <a:t> </a:t>
            </a:r>
            <a:endParaRPr lang="ru-RU" altLang="ru-BY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product_id</a:t>
            </a:r>
            <a:r>
              <a:rPr lang="ru-BY" sz="4800" dirty="0">
                <a:solidFill>
                  <a:schemeClr val="tx1"/>
                </a:solidFill>
              </a:rPr>
              <a:t> -  ID</a:t>
            </a:r>
            <a:r>
              <a:rPr lang="ru-RU" sz="4800" dirty="0">
                <a:solidFill>
                  <a:schemeClr val="tx1"/>
                </a:solidFill>
              </a:rPr>
              <a:t>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Наименование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category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Категория товара, представлена в виде</a:t>
            </a:r>
            <a:r>
              <a:rPr lang="ru-RU" sz="4800" dirty="0">
                <a:solidFill>
                  <a:srgbClr val="00297A"/>
                </a:solidFill>
              </a:rPr>
              <a:t>: </a:t>
            </a:r>
            <a:r>
              <a:rPr lang="ru-RU" sz="4800" i="1" dirty="0">
                <a:solidFill>
                  <a:srgbClr val="00297A"/>
                </a:solidFill>
              </a:rPr>
              <a:t>«</a:t>
            </a:r>
            <a:r>
              <a:rPr lang="ru-RU" sz="4800" i="1" dirty="0" err="1">
                <a:solidFill>
                  <a:srgbClr val="00297A"/>
                </a:solidFill>
              </a:rPr>
              <a:t>Основная_категория</a:t>
            </a:r>
            <a:r>
              <a:rPr lang="ru-BY" altLang="ru-BY" sz="4800" i="1" dirty="0">
                <a:solidFill>
                  <a:srgbClr val="00297A"/>
                </a:solidFill>
              </a:rPr>
              <a:t>|</a:t>
            </a:r>
            <a:r>
              <a:rPr lang="ru-RU" altLang="ru-BY" sz="4800" i="1" dirty="0">
                <a:solidFill>
                  <a:srgbClr val="00297A"/>
                </a:solidFill>
              </a:rPr>
              <a:t>Подкатегория....</a:t>
            </a:r>
            <a:r>
              <a:rPr lang="ru-BY" altLang="ru-BY" sz="4800" i="1" dirty="0">
                <a:solidFill>
                  <a:srgbClr val="00297A"/>
                </a:solidFill>
              </a:rPr>
              <a:t> |</a:t>
            </a:r>
            <a:r>
              <a:rPr lang="ru-RU" altLang="ru-BY" sz="4800" i="1" dirty="0">
                <a:solidFill>
                  <a:srgbClr val="00297A"/>
                </a:solidFill>
              </a:rPr>
              <a:t>Категория</a:t>
            </a:r>
            <a:r>
              <a:rPr lang="ru-RU" altLang="ru-BY" sz="4800" dirty="0">
                <a:solidFill>
                  <a:schemeClr val="tx1"/>
                </a:solidFill>
              </a:rPr>
              <a:t>»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discounted_price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Дисконтная цена на товар (цена со скидкой)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ru-RU" sz="4800" dirty="0">
                <a:solidFill>
                  <a:schemeClr val="tx1"/>
                </a:solidFill>
              </a:rPr>
              <a:t>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actual_price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Актуальная цена на товар 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discount_percentage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Процент скидки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 - Рейтинг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rating_count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Количество человек, оценивших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about_product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Описание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пользователя, который оставил отзыв на товар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Имя пользователя, который оставил отзыв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review_title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Отзыв краткий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review_content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Содержание 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img_link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Ссылка на изображение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product_link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Ссылка на официальный сайт товара</a:t>
            </a:r>
          </a:p>
          <a:p>
            <a:endParaRPr lang="ru-BY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A43264-6640-4174-9CB2-F18D2C3E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10" y="213360"/>
            <a:ext cx="8915399" cy="599440"/>
          </a:xfrm>
        </p:spPr>
        <p:txBody>
          <a:bodyPr>
            <a:normAutofit/>
          </a:bodyPr>
          <a:lstStyle/>
          <a:p>
            <a:pPr algn="just"/>
            <a:r>
              <a:rPr lang="ru-RU" altLang="ru-BY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Знакомство с исходными данными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E1F08C-BD50-4EEA-BA1B-4987DB3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5" t="26255" r="44606" b="11193"/>
          <a:stretch/>
        </p:blipFill>
        <p:spPr>
          <a:xfrm>
            <a:off x="8521124" y="3100098"/>
            <a:ext cx="3180828" cy="2879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491320"/>
              </p:ext>
            </p:extLst>
          </p:nvPr>
        </p:nvGraphicFramePr>
        <p:xfrm>
          <a:off x="2589211" y="1058221"/>
          <a:ext cx="82557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350335"/>
            <a:ext cx="8800148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56877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435427"/>
              </p:ext>
            </p:extLst>
          </p:nvPr>
        </p:nvGraphicFramePr>
        <p:xfrm>
          <a:off x="2589212" y="1058221"/>
          <a:ext cx="83245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27225"/>
            <a:ext cx="8729028" cy="6617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</a:t>
            </a:r>
          </a:p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257826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093" y="315031"/>
            <a:ext cx="55489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Описательная статистика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093" y="2204720"/>
            <a:ext cx="2744788" cy="3156550"/>
          </a:xfrm>
        </p:spPr>
        <p:txBody>
          <a:bodyPr/>
          <a:lstStyle/>
          <a:p>
            <a:r>
              <a:rPr lang="ru-RU" dirty="0"/>
              <a:t>Рейтинг</a:t>
            </a:r>
          </a:p>
          <a:p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64BA987-87F0-49A6-AA07-DAE61200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55105"/>
              </p:ext>
            </p:extLst>
          </p:nvPr>
        </p:nvGraphicFramePr>
        <p:xfrm>
          <a:off x="2264094" y="1348034"/>
          <a:ext cx="9110798" cy="5046239"/>
        </p:xfrm>
        <a:graphic>
          <a:graphicData uri="http://schemas.openxmlformats.org/drawingml/2006/table">
            <a:tbl>
              <a:tblPr/>
              <a:tblGrid>
                <a:gridCol w="1255929">
                  <a:extLst>
                    <a:ext uri="{9D8B030D-6E8A-4147-A177-3AD203B41FA5}">
                      <a16:colId xmlns:a16="http://schemas.microsoft.com/office/drawing/2014/main" val="1198947331"/>
                    </a:ext>
                  </a:extLst>
                </a:gridCol>
                <a:gridCol w="1631076">
                  <a:extLst>
                    <a:ext uri="{9D8B030D-6E8A-4147-A177-3AD203B41FA5}">
                      <a16:colId xmlns:a16="http://schemas.microsoft.com/office/drawing/2014/main" val="1375578474"/>
                    </a:ext>
                  </a:extLst>
                </a:gridCol>
                <a:gridCol w="1565833">
                  <a:extLst>
                    <a:ext uri="{9D8B030D-6E8A-4147-A177-3AD203B41FA5}">
                      <a16:colId xmlns:a16="http://schemas.microsoft.com/office/drawing/2014/main" val="1719469435"/>
                    </a:ext>
                  </a:extLst>
                </a:gridCol>
                <a:gridCol w="1621028">
                  <a:extLst>
                    <a:ext uri="{9D8B030D-6E8A-4147-A177-3AD203B41FA5}">
                      <a16:colId xmlns:a16="http://schemas.microsoft.com/office/drawing/2014/main" val="690018906"/>
                    </a:ext>
                  </a:extLst>
                </a:gridCol>
                <a:gridCol w="1461706">
                  <a:extLst>
                    <a:ext uri="{9D8B030D-6E8A-4147-A177-3AD203B41FA5}">
                      <a16:colId xmlns:a16="http://schemas.microsoft.com/office/drawing/2014/main" val="3719696240"/>
                    </a:ext>
                  </a:extLst>
                </a:gridCol>
                <a:gridCol w="1575226">
                  <a:extLst>
                    <a:ext uri="{9D8B030D-6E8A-4147-A177-3AD203B41FA5}">
                      <a16:colId xmlns:a16="http://schemas.microsoft.com/office/drawing/2014/main" val="3433200489"/>
                    </a:ext>
                  </a:extLst>
                </a:gridCol>
              </a:tblGrid>
              <a:tr h="763838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discounted_price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discount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percentage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 count</a:t>
                      </a:r>
                      <a:endParaRPr lang="ru-BY" sz="1400" dirty="0">
                        <a:solidFill>
                          <a:schemeClr val="bg1"/>
                        </a:solidFill>
                      </a:endParaRPr>
                    </a:p>
                  </a:txBody>
                  <a:tcPr marL="61686" marR="61686" marT="30843" marB="30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4015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r>
                        <a:rPr lang="ru-BY" sz="1400" dirty="0">
                          <a:effectLst/>
                        </a:rPr>
                        <a:t>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21830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125.37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444.99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47.69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 </a:t>
                      </a: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18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270.</a:t>
                      </a: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51837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std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944.30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10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874.8</a:t>
                      </a: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21.6</a:t>
                      </a: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0.29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729.98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12034"/>
                  </a:ext>
                </a:extLst>
              </a:tr>
              <a:tr h="4995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min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783963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800.00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35756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650.00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4.10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178.00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04409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295.0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17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712692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77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139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94.00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426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1864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652385-2907-477B-B685-0694C2ABEFFF}"/>
              </a:ext>
            </a:extLst>
          </p:cNvPr>
          <p:cNvSpPr/>
          <p:nvPr/>
        </p:nvSpPr>
        <p:spPr>
          <a:xfrm>
            <a:off x="10026446" y="782391"/>
            <a:ext cx="1348446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ru-BY" sz="1400" dirty="0" err="1"/>
              <a:t>df.describe</a:t>
            </a:r>
            <a:r>
              <a:rPr lang="ru-BY" sz="1400" dirty="0"/>
              <a:t>() </a:t>
            </a:r>
          </a:p>
        </p:txBody>
      </p: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2DF011C6-B9B8-42EC-96F5-8A0E59C0722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637948" y="936280"/>
            <a:ext cx="388498" cy="4367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7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F881A-C2FB-4DA3-BEAC-F5506D3F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b="1630"/>
          <a:stretch/>
        </p:blipFill>
        <p:spPr>
          <a:xfrm>
            <a:off x="1989118" y="851693"/>
            <a:ext cx="4824474" cy="38593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F9E6-4A86-4654-BECD-B3E94C31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118" y="328157"/>
            <a:ext cx="6049188" cy="478239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Анализ корреляционной зависимости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FE4D9-FA76-40AD-A466-5AA53FA2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3151" y="996303"/>
            <a:ext cx="1772850" cy="1353874"/>
          </a:xfrm>
        </p:spPr>
        <p:txBody>
          <a:bodyPr>
            <a:noAutofit/>
          </a:bodyPr>
          <a:lstStyle/>
          <a:p>
            <a:r>
              <a:rPr lang="ru-RU" sz="1200" i="1" dirty="0">
                <a:solidFill>
                  <a:srgbClr val="00297A"/>
                </a:solidFill>
              </a:rPr>
              <a:t>Самая сильная положительная корреляция наблюдается между актуальной  и дисконтной ценой</a:t>
            </a:r>
          </a:p>
          <a:p>
            <a:endParaRPr lang="ru-BY" sz="10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90D0A-89BA-4B15-8BBC-9D9FA22C7EE1}"/>
              </a:ext>
            </a:extLst>
          </p:cNvPr>
          <p:cNvSpPr txBox="1"/>
          <p:nvPr/>
        </p:nvSpPr>
        <p:spPr>
          <a:xfrm>
            <a:off x="2321778" y="4725747"/>
            <a:ext cx="378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Коэффициент корреляции</a:t>
            </a:r>
            <a:endParaRPr lang="ru-BY" sz="1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CF5F6-208B-443B-908D-4B9C72E3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9" t="36057" r="40565" b="2590"/>
          <a:stretch/>
        </p:blipFill>
        <p:spPr>
          <a:xfrm>
            <a:off x="6365914" y="806396"/>
            <a:ext cx="5324639" cy="457498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7E4C541-C958-44FA-AAC1-A051A2C70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07806"/>
              </p:ext>
            </p:extLst>
          </p:nvPr>
        </p:nvGraphicFramePr>
        <p:xfrm>
          <a:off x="1989118" y="4978418"/>
          <a:ext cx="5867401" cy="1676400"/>
        </p:xfrm>
        <a:graphic>
          <a:graphicData uri="http://schemas.openxmlformats.org/drawingml/2006/table">
            <a:tbl>
              <a:tblPr/>
              <a:tblGrid>
                <a:gridCol w="1253453">
                  <a:extLst>
                    <a:ext uri="{9D8B030D-6E8A-4147-A177-3AD203B41FA5}">
                      <a16:colId xmlns:a16="http://schemas.microsoft.com/office/drawing/2014/main" val="351933661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3449822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73922784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364234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379433529"/>
                    </a:ext>
                  </a:extLst>
                </a:gridCol>
                <a:gridCol w="1047788">
                  <a:extLst>
                    <a:ext uri="{9D8B030D-6E8A-4147-A177-3AD203B41FA5}">
                      <a16:colId xmlns:a16="http://schemas.microsoft.com/office/drawing/2014/main" val="1667874008"/>
                    </a:ext>
                  </a:extLst>
                </a:gridCol>
              </a:tblGrid>
              <a:tr h="235019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actual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 count</a:t>
                      </a:r>
                      <a:endParaRPr lang="ru-BY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61213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disc._price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60428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actual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42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disc.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r>
                        <a:rPr lang="ru-BY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41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505957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0.01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754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94102A-0B6A-4643-B966-C754A664F844}"/>
              </a:ext>
            </a:extLst>
          </p:cNvPr>
          <p:cNvSpPr txBox="1"/>
          <p:nvPr/>
        </p:nvSpPr>
        <p:spPr>
          <a:xfrm>
            <a:off x="7914333" y="5359106"/>
            <a:ext cx="377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BY" sz="1200" i="1" dirty="0">
                <a:solidFill>
                  <a:srgbClr val="00297A"/>
                </a:solidFill>
              </a:rPr>
              <a:t>Также существует умеренная положительная корреляция между рейтингом и ценой (0,12), при этом на графике прослеживается, что низкий рейтинг имеют только товары с низкой ценой – следует обратить внимание на качество данных товаров.</a:t>
            </a:r>
          </a:p>
        </p:txBody>
      </p:sp>
    </p:spTree>
    <p:extLst>
      <p:ext uri="{BB962C8B-B14F-4D97-AF65-F5344CB8AC3E}">
        <p14:creationId xmlns:p14="http://schemas.microsoft.com/office/powerpoint/2010/main" val="275553888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4652</TotalTime>
  <Words>2869</Words>
  <Application>Microsoft Office PowerPoint</Application>
  <PresentationFormat>Широкоэкранный</PresentationFormat>
  <Paragraphs>678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Fira Code</vt:lpstr>
      <vt:lpstr>inherit</vt:lpstr>
      <vt:lpstr>system-ui</vt:lpstr>
      <vt:lpstr>Var(--jp-code-font-family)</vt:lpstr>
      <vt:lpstr>Wingdings</vt:lpstr>
      <vt:lpstr>Wingdings 3</vt:lpstr>
      <vt:lpstr>Легкий дым</vt:lpstr>
      <vt:lpstr>  Amazon Sales Dataset EDA Исследовательский анализ данных продаж на Amazon </vt:lpstr>
      <vt:lpstr>Презентация PowerPoint</vt:lpstr>
      <vt:lpstr>Проработка этапов анализа</vt:lpstr>
      <vt:lpstr>Этапы реализации задачи</vt:lpstr>
      <vt:lpstr>Знакомство с исходными данными</vt:lpstr>
      <vt:lpstr>Презентация PowerPoint</vt:lpstr>
      <vt:lpstr>Презентация PowerPoint</vt:lpstr>
      <vt:lpstr>Описательная статистика</vt:lpstr>
      <vt:lpstr>Анализ корреляционной зависимости</vt:lpstr>
      <vt:lpstr>  Модель линейной регрессии </vt:lpstr>
      <vt:lpstr>Распределение товаров по категориям </vt:lpstr>
      <vt:lpstr>Категориальный анализ данных</vt:lpstr>
      <vt:lpstr>Анализ среднего рейтинга и распределения оценок по категориям </vt:lpstr>
      <vt:lpstr>Расчет и анализ взвешенного рейтинга</vt:lpstr>
      <vt:lpstr>Товары с самыми низкими рейтингами</vt:lpstr>
      <vt:lpstr>Sentiment Analysis with Python's NLTK Library</vt:lpstr>
      <vt:lpstr>АВС-анализ</vt:lpstr>
      <vt:lpstr>Расчет метрик</vt:lpstr>
      <vt:lpstr>SQL в анализе данных</vt:lpstr>
      <vt:lpstr>Создание дашборда в Power BI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рыночной корзины Instacart</dc:title>
  <dc:creator>ort-yulia@mail.ru</dc:creator>
  <cp:lastModifiedBy>ort-yulia@mail.ru</cp:lastModifiedBy>
  <cp:revision>60</cp:revision>
  <dcterms:created xsi:type="dcterms:W3CDTF">2023-09-18T16:34:00Z</dcterms:created>
  <dcterms:modified xsi:type="dcterms:W3CDTF">2023-11-16T20:01:46Z</dcterms:modified>
</cp:coreProperties>
</file>